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1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9.xml" ContentType="application/vnd.openxmlformats-officedocument.presentationml.slide+xml"/>
  <Override PartName="/ppt/slides/slide8.xml" ContentType="application/vnd.openxmlformats-officedocument.presentationml.slide+xml"/>
  <Override PartName="/ppt/slides/slide6.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notesSlides/notesSlide18.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8" autoAdjust="0"/>
    <p:restoredTop sz="94660"/>
  </p:normalViewPr>
  <p:slideViewPr>
    <p:cSldViewPr snapToGrid="0">
      <p:cViewPr varScale="1">
        <p:scale>
          <a:sx n="92" d="100"/>
          <a:sy n="92" d="100"/>
        </p:scale>
        <p:origin x="137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openxmlformats.org/officeDocument/2006/relationships/customXml" Target="../customXml/item2.xml"/></Relationships>
</file>

<file path=ppt/media/image1.png>
</file>

<file path=ppt/media/image10.jpg>
</file>

<file path=ppt/media/image11.tiff>
</file>

<file path=ppt/media/image12.tiff>
</file>

<file path=ppt/media/image13.tiff>
</file>

<file path=ppt/media/image14.tiff>
</file>

<file path=ppt/media/image15.tiff>
</file>

<file path=ppt/media/image16.jpeg>
</file>

<file path=ppt/media/image17.jpeg>
</file>

<file path=ppt/media/image18.jpg>
</file>

<file path=ppt/media/image19.jpg>
</file>

<file path=ppt/media/image2.png>
</file>

<file path=ppt/media/image20.jpg>
</file>

<file path=ppt/media/image21.png>
</file>

<file path=ppt/media/image3.jpg>
</file>

<file path=ppt/media/image4.tiff>
</file>

<file path=ppt/media/image5.tiff>
</file>

<file path=ppt/media/image6.tiff>
</file>

<file path=ppt/media/image7.tif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6A520-9ACB-4A25-8A81-4F5C94D3E147}" type="datetimeFigureOut">
              <a:rPr lang="en-US" smtClean="0"/>
              <a:t>10/6/2016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8EFEF5-0320-4F90-8220-48186BA48395}" type="slidenum">
              <a:rPr lang="en-US" smtClean="0"/>
              <a:t>‹#›</a:t>
            </a:fld>
            <a:endParaRPr lang="en-US"/>
          </a:p>
        </p:txBody>
      </p:sp>
    </p:spTree>
    <p:extLst>
      <p:ext uri="{BB962C8B-B14F-4D97-AF65-F5344CB8AC3E}">
        <p14:creationId xmlns:p14="http://schemas.microsoft.com/office/powerpoint/2010/main" val="421405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Elaeagnus_umbellate"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cft.vanderbilt.edu/guides-sub-pages/cat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Okapi"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099"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Font typeface="Arial" panose="020B0604020202020204" pitchFamily="34" charset="0"/>
              <a:buNone/>
              <a:defRPr/>
            </a:pPr>
            <a:r>
              <a:rPr lang="en-US" altLang="en-US" b="1" dirty="0"/>
              <a:t>Classroom Recommendations: </a:t>
            </a:r>
            <a:r>
              <a:rPr lang="en-US" altLang="en-US" dirty="0"/>
              <a:t>This</a:t>
            </a:r>
            <a:r>
              <a:rPr lang="en-US" altLang="en-US" baseline="0" dirty="0"/>
              <a:t> PPT </a:t>
            </a:r>
            <a:r>
              <a:rPr lang="en-US" altLang="en-US" dirty="0"/>
              <a:t>is presented in one 50 to 60-minute class period. However, if you would like to expand this to more than one class period, there is more than enough information contained in the module to cover over two class periods. Please also refer to the Instructor Manual that accompanies this PPT.</a:t>
            </a:r>
            <a:r>
              <a:rPr lang="en-US" altLang="en-US" baseline="0" dirty="0"/>
              <a:t> </a:t>
            </a:r>
            <a:endParaRPr lang="en-US" altLang="en-US" dirty="0"/>
          </a:p>
          <a:p>
            <a:pPr eaLnBrk="1" hangingPunct="1">
              <a:spcBef>
                <a:spcPct val="0"/>
              </a:spcBef>
              <a:buFont typeface="Arial" panose="020B0604020202020204" pitchFamily="34" charset="0"/>
              <a:buNone/>
              <a:defRPr/>
            </a:pPr>
            <a:endParaRPr lang="en-US" altLang="en-US" b="1" dirty="0"/>
          </a:p>
          <a:p>
            <a:r>
              <a:rPr lang="en-US" altLang="en-US" b="1" dirty="0"/>
              <a:t>Overview: </a:t>
            </a:r>
            <a:r>
              <a:rPr lang="en-US" sz="1200" kern="1200" dirty="0">
                <a:solidFill>
                  <a:schemeClr val="tx1"/>
                </a:solidFill>
                <a:effectLst/>
                <a:latin typeface="+mn-lt"/>
                <a:ea typeface="MS PGothic" panose="020B0600070205080204" pitchFamily="34" charset="-128"/>
                <a:cs typeface="+mn-cs"/>
              </a:rPr>
              <a:t>People form mental concepts of categories of objects, which permit them to respond appropriately to new objects they encounter. Most concepts cannot be strictly defined but are organized around the “best” examples or prototypes, which have the properties most common in the category. Objects fall into many different categories, but there is usually a most salient one, called the basic-level category, which is at an intermediate level of specificity (e.g., chairs, rather than furniture or desk chairs). Concepts are closely related to our knowledge of the world, and people can more easily learn concepts that are consistent with their knowledge. Theories of concepts argue either that people learn a summary description of a whole category or else that they learn exemplars of the category. Recent research suggests that there are different ways to learn and represent concepts and that they are accomplished by different neural systems.</a:t>
            </a:r>
            <a:endParaRPr lang="en-US" dirty="0">
              <a:effectLst/>
            </a:endParaRPr>
          </a:p>
          <a:p>
            <a:pPr marL="171450" indent="-171450" eaLnBrk="1" hangingPunct="1">
              <a:spcBef>
                <a:spcPct val="0"/>
              </a:spcBef>
              <a:buFont typeface="Arial" panose="020B0604020202020204" pitchFamily="34" charset="0"/>
              <a:buChar char="•"/>
              <a:defRPr/>
            </a:pPr>
            <a:endParaRPr lang="en-US" altLang="en-US" dirty="0"/>
          </a:p>
          <a:p>
            <a:pPr eaLnBrk="1" hangingPunct="1">
              <a:spcBef>
                <a:spcPct val="0"/>
              </a:spcBef>
              <a:defRPr/>
            </a:pPr>
            <a:r>
              <a:rPr lang="en-US" altLang="en-US" b="1" dirty="0"/>
              <a:t>Technical Note: </a:t>
            </a:r>
            <a:r>
              <a:rPr lang="en-US" altLang="en-US" dirty="0"/>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altLang="en-US" b="1" dirty="0"/>
              <a:t>(Click) </a:t>
            </a:r>
            <a:r>
              <a:rPr lang="en-US" altLang="en-US" dirty="0"/>
              <a:t>– that corresponds to each animation.</a:t>
            </a:r>
          </a:p>
          <a:p>
            <a:pPr eaLnBrk="1" hangingPunct="1">
              <a:spcBef>
                <a:spcPct val="0"/>
              </a:spcBef>
              <a:defRPr/>
            </a:pPr>
            <a:endParaRPr lang="en-US" altLang="en-US" dirty="0"/>
          </a:p>
          <a:p>
            <a:pPr eaLnBrk="1" hangingPunct="1">
              <a:spcBef>
                <a:spcPct val="0"/>
              </a:spcBef>
              <a:defRPr/>
            </a:pPr>
            <a:r>
              <a:rPr lang="en-US" altLang="en-US" dirty="0"/>
              <a:t>You may also find hyperlinks to outside videos at various places in the slides. These hyperlinks are embedded in text and indicated by color and in the notes section.</a:t>
            </a:r>
          </a:p>
        </p:txBody>
      </p:sp>
      <p:sp>
        <p:nvSpPr>
          <p:cNvPr id="15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1DD7902D-46DF-7748-845C-FC8CF3A138E5}" type="slidenum">
              <a:rPr lang="en-US" altLang="en-US">
                <a:solidFill>
                  <a:prstClr val="black"/>
                </a:solidFill>
                <a:latin typeface="Calibri" charset="0"/>
              </a:rPr>
              <a:pPr/>
              <a:t>1</a:t>
            </a:fld>
            <a:endParaRPr lang="en-US" altLang="en-US" dirty="0">
              <a:solidFill>
                <a:prstClr val="black"/>
              </a:solidFill>
              <a:latin typeface="Calibri" charset="0"/>
            </a:endParaRPr>
          </a:p>
        </p:txBody>
      </p:sp>
    </p:spTree>
    <p:extLst>
      <p:ext uri="{BB962C8B-B14F-4D97-AF65-F5344CB8AC3E}">
        <p14:creationId xmlns:p14="http://schemas.microsoft.com/office/powerpoint/2010/main" val="1197096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a:t>
            </a:r>
            <a:r>
              <a:rPr lang="en-US" baseline="0" dirty="0"/>
              <a:t> is to define and describe fuzzy categories. </a:t>
            </a:r>
          </a:p>
          <a:p>
            <a:endParaRPr lang="en-US" baseline="0" dirty="0"/>
          </a:p>
          <a:p>
            <a:pPr marL="0" marR="0" lvl="0" indent="0" algn="l" defTabSz="457200" rtl="0" eaLnBrk="0" fontAlgn="base" latinLnBrk="0" hangingPunct="0">
              <a:lnSpc>
                <a:spcPct val="100000"/>
              </a:lnSpc>
              <a:spcBef>
                <a:spcPct val="30000"/>
              </a:spcBef>
              <a:spcAft>
                <a:spcPct val="0"/>
              </a:spcAft>
              <a:buClrTx/>
              <a:buSzTx/>
              <a:buFontTx/>
              <a:buNone/>
              <a:tabLst/>
              <a:defRPr/>
            </a:pPr>
            <a:r>
              <a:rPr lang="en-US" b="1" baseline="0" dirty="0"/>
              <a:t>(Click): </a:t>
            </a:r>
            <a:r>
              <a:rPr lang="en-US" b="0" baseline="0" dirty="0"/>
              <a:t>Ask students what their prototypical bird is. They will likely say robins, sparrows, etc. </a:t>
            </a:r>
          </a:p>
          <a:p>
            <a:pPr marL="0" marR="0" lvl="0" indent="0" algn="l" defTabSz="457200" rtl="0" eaLnBrk="0" fontAlgn="base" latinLnBrk="0" hangingPunct="0">
              <a:lnSpc>
                <a:spcPct val="100000"/>
              </a:lnSpc>
              <a:spcBef>
                <a:spcPct val="30000"/>
              </a:spcBef>
              <a:spcAft>
                <a:spcPct val="0"/>
              </a:spcAft>
              <a:buClrTx/>
              <a:buSzTx/>
              <a:buFontTx/>
              <a:buNone/>
              <a:tabLst/>
              <a:defRPr/>
            </a:pPr>
            <a:r>
              <a:rPr lang="en-US" b="1" baseline="0" dirty="0"/>
              <a:t>(Click): </a:t>
            </a:r>
            <a:r>
              <a:rPr lang="en-US" b="0" baseline="0" dirty="0"/>
              <a:t>Then ask them about the three pictures (crested penguin, </a:t>
            </a:r>
            <a:r>
              <a:rPr lang="en-US" sz="1200" b="0" i="0" kern="1200" dirty="0">
                <a:solidFill>
                  <a:schemeClr val="tx1"/>
                </a:solidFill>
                <a:effectLst/>
                <a:latin typeface="+mn-lt"/>
                <a:ea typeface="MS PGothic" panose="020B0600070205080204" pitchFamily="34" charset="-128"/>
                <a:cs typeface="+mn-cs"/>
              </a:rPr>
              <a:t>Guianan cock-of-the-rock, and a platypus)</a:t>
            </a:r>
            <a:r>
              <a:rPr lang="en-US" sz="1200" b="0" i="0" kern="1200" baseline="0" dirty="0">
                <a:solidFill>
                  <a:schemeClr val="tx1"/>
                </a:solidFill>
                <a:effectLst/>
                <a:latin typeface="+mn-lt"/>
                <a:ea typeface="MS PGothic" panose="020B0600070205080204" pitchFamily="34" charset="-128"/>
                <a:cs typeface="+mn-cs"/>
              </a:rPr>
              <a:t>. Ask them how they are similar and different. Are they typical? Are they borderline? </a:t>
            </a:r>
            <a:endParaRPr lang="en-US" b="1" baseline="0" dirty="0"/>
          </a:p>
          <a:p>
            <a:pPr marL="0" marR="0" lvl="0" indent="0" algn="l" defTabSz="457200" rtl="0" eaLnBrk="0" fontAlgn="base" latinLnBrk="0" hangingPunct="0">
              <a:lnSpc>
                <a:spcPct val="100000"/>
              </a:lnSpc>
              <a:spcBef>
                <a:spcPct val="30000"/>
              </a:spcBef>
              <a:spcAft>
                <a:spcPct val="0"/>
              </a:spcAft>
              <a:buClrTx/>
              <a:buSzTx/>
              <a:buFontTx/>
              <a:buNone/>
              <a:tabLst/>
              <a:defRPr/>
            </a:pPr>
            <a:r>
              <a:rPr lang="en-US" b="1" baseline="0" dirty="0"/>
              <a:t>Content: </a:t>
            </a:r>
            <a:r>
              <a:rPr lang="en-US" sz="1200" kern="1200" dirty="0">
                <a:solidFill>
                  <a:schemeClr val="tx1"/>
                </a:solidFill>
                <a:effectLst/>
                <a:latin typeface="+mn-lt"/>
                <a:ea typeface="MS PGothic" panose="020B0600070205080204" pitchFamily="34" charset="-128"/>
                <a:cs typeface="+mn-cs"/>
              </a:rPr>
              <a:t>Categories can be fuzzy and unclear. For example, is a tomato a fruit, gourd, or a vegetable? Research suggests that there a number of borderline items/members of categories that we cannot agree on and we even change our categorization of these items over time. Another contribution to fuzzy categories is typicality. By example, what is the most typical bird you can think of? Is it a roadrunner, turkey, or an osprey? Probably not. Likely it is a robin or sparrow because these are more common and typical of the bird category and are considered the </a:t>
            </a:r>
            <a:r>
              <a:rPr lang="en-US" sz="1200" i="1" kern="1200" dirty="0">
                <a:solidFill>
                  <a:schemeClr val="tx1"/>
                </a:solidFill>
                <a:effectLst/>
                <a:latin typeface="+mn-lt"/>
                <a:ea typeface="MS PGothic" panose="020B0600070205080204" pitchFamily="34" charset="-128"/>
                <a:cs typeface="+mn-cs"/>
              </a:rPr>
              <a:t>prototypical </a:t>
            </a:r>
            <a:r>
              <a:rPr lang="en-US" sz="1200" kern="1200" dirty="0">
                <a:solidFill>
                  <a:schemeClr val="tx1"/>
                </a:solidFill>
                <a:effectLst/>
                <a:latin typeface="+mn-lt"/>
                <a:ea typeface="MS PGothic" panose="020B0600070205080204" pitchFamily="34" charset="-128"/>
                <a:cs typeface="+mn-cs"/>
              </a:rPr>
              <a:t>bird. The farther away from the prototype in characteristics, the easier the example becomes a borderline member (e.g., fuzzy category).</a:t>
            </a:r>
          </a:p>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4DAF1B35-BDC6-D44E-AAF5-D7DFFA3580BA}" type="slidenum">
              <a:rPr lang="en-US" altLang="en-US" smtClean="0">
                <a:solidFill>
                  <a:prstClr val="black"/>
                </a:solidFill>
              </a:rPr>
              <a:pPr>
                <a:defRPr/>
              </a:pPr>
              <a:t>10</a:t>
            </a:fld>
            <a:endParaRPr lang="en-US" altLang="en-US" dirty="0">
              <a:solidFill>
                <a:prstClr val="black"/>
              </a:solidFill>
            </a:endParaRPr>
          </a:p>
        </p:txBody>
      </p:sp>
    </p:spTree>
    <p:extLst>
      <p:ext uri="{BB962C8B-B14F-4D97-AF65-F5344CB8AC3E}">
        <p14:creationId xmlns:p14="http://schemas.microsoft.com/office/powerpoint/2010/main" val="932071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lecture.</a:t>
            </a: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11</a:t>
            </a:fld>
            <a:endParaRPr lang="en-US" altLang="en-US" dirty="0">
              <a:solidFill>
                <a:prstClr val="black"/>
              </a:solidFill>
              <a:latin typeface="Calibri" charset="0"/>
            </a:endParaRPr>
          </a:p>
        </p:txBody>
      </p:sp>
    </p:spTree>
    <p:extLst>
      <p:ext uri="{BB962C8B-B14F-4D97-AF65-F5344CB8AC3E}">
        <p14:creationId xmlns:p14="http://schemas.microsoft.com/office/powerpoint/2010/main" val="32625787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a:t>
            </a:r>
            <a:r>
              <a:rPr lang="en-US" baseline="0" dirty="0"/>
              <a:t> of this slide is to define and describe source typicality</a:t>
            </a:r>
          </a:p>
          <a:p>
            <a:r>
              <a:rPr lang="en-US" b="1" baseline="0" dirty="0"/>
              <a:t>(Click): </a:t>
            </a:r>
            <a:r>
              <a:rPr lang="en-US" b="0" baseline="0" dirty="0"/>
              <a:t>Discuss family resemblance theory. </a:t>
            </a:r>
          </a:p>
          <a:p>
            <a:r>
              <a:rPr lang="en-US" b="1" baseline="0" dirty="0"/>
              <a:t>(Click): </a:t>
            </a:r>
            <a:r>
              <a:rPr lang="en-US" b="0" baseline="0" dirty="0"/>
              <a:t>Ask students to discuss how humans are different than other species and relate their answers to family resemblance theory. The students may answer that two are mammals and one is a bird. They may connect that all of them use tools and are problem solvers. Use the conversation and their answers to illustrate this theory. </a:t>
            </a:r>
            <a:endParaRPr lang="en-US" b="1" baseline="0" dirty="0"/>
          </a:p>
          <a:p>
            <a:endParaRPr lang="en-US" baseline="0" dirty="0"/>
          </a:p>
          <a:p>
            <a:r>
              <a:rPr lang="en-US" b="1" baseline="0" dirty="0"/>
              <a:t>Content: </a:t>
            </a:r>
            <a:r>
              <a:rPr lang="en-US" sz="1200" kern="1200" dirty="0">
                <a:solidFill>
                  <a:schemeClr val="tx1"/>
                </a:solidFill>
                <a:effectLst/>
                <a:latin typeface="+mn-lt"/>
                <a:ea typeface="MS PGothic" panose="020B0600070205080204" pitchFamily="34" charset="-128"/>
                <a:cs typeface="+mn-cs"/>
              </a:rPr>
              <a:t>What causes something to be a prototypical example of a category? Research suggests that it has a lot to do with frequency (e.g., how often you encounter the prototype) but has more to do with </a:t>
            </a:r>
            <a:r>
              <a:rPr lang="en-US" sz="1200" i="1" kern="1200" dirty="0">
                <a:solidFill>
                  <a:schemeClr val="tx1"/>
                </a:solidFill>
                <a:effectLst/>
                <a:latin typeface="+mn-lt"/>
                <a:ea typeface="MS PGothic" panose="020B0600070205080204" pitchFamily="34" charset="-128"/>
                <a:cs typeface="+mn-cs"/>
              </a:rPr>
              <a:t>family resemblance theory. </a:t>
            </a:r>
            <a:r>
              <a:rPr lang="en-US" sz="1200" kern="1200" dirty="0">
                <a:solidFill>
                  <a:schemeClr val="tx1"/>
                </a:solidFill>
                <a:effectLst/>
                <a:latin typeface="+mn-lt"/>
                <a:ea typeface="MS PGothic" panose="020B0600070205080204" pitchFamily="34" charset="-128"/>
                <a:cs typeface="+mn-cs"/>
              </a:rPr>
              <a:t>This theory suggests things are typical because they are frequent, yes, but also because they do not have features that are common in other categories. For example, robins migrate, fly, sing, hop around whereas penguins, don’t fly, less common, swim, wings look like flippers, etc. Typicality can influence how we process information (e.g., cognition). For instance, for prototypical examples, we categorize them faster, learn them before atypical examples, understand them with greater ease, and say them before atypical examples. </a:t>
            </a:r>
            <a:endParaRPr lang="en-US" dirty="0"/>
          </a:p>
        </p:txBody>
      </p:sp>
      <p:sp>
        <p:nvSpPr>
          <p:cNvPr id="4" name="Slide Number Placeholder 3"/>
          <p:cNvSpPr>
            <a:spLocks noGrp="1"/>
          </p:cNvSpPr>
          <p:nvPr>
            <p:ph type="sldNum" sz="quarter" idx="10"/>
          </p:nvPr>
        </p:nvSpPr>
        <p:spPr/>
        <p:txBody>
          <a:bodyPr/>
          <a:lstStyle/>
          <a:p>
            <a:pPr>
              <a:defRPr/>
            </a:pPr>
            <a:fld id="{4DAF1B35-BDC6-D44E-AAF5-D7DFFA3580BA}" type="slidenum">
              <a:rPr lang="en-US" altLang="en-US" smtClean="0">
                <a:solidFill>
                  <a:prstClr val="black"/>
                </a:solidFill>
              </a:rPr>
              <a:pPr>
                <a:defRPr/>
              </a:pPr>
              <a:t>12</a:t>
            </a:fld>
            <a:endParaRPr lang="en-US" altLang="en-US" dirty="0">
              <a:solidFill>
                <a:prstClr val="black"/>
              </a:solidFill>
            </a:endParaRPr>
          </a:p>
        </p:txBody>
      </p:sp>
    </p:spTree>
    <p:extLst>
      <p:ext uri="{BB962C8B-B14F-4D97-AF65-F5344CB8AC3E}">
        <p14:creationId xmlns:p14="http://schemas.microsoft.com/office/powerpoint/2010/main" val="2036169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lecture.</a:t>
            </a: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13</a:t>
            </a:fld>
            <a:endParaRPr lang="en-US" altLang="en-US" dirty="0">
              <a:solidFill>
                <a:prstClr val="black"/>
              </a:solidFill>
              <a:latin typeface="Calibri" charset="0"/>
            </a:endParaRPr>
          </a:p>
        </p:txBody>
      </p:sp>
    </p:spTree>
    <p:extLst>
      <p:ext uri="{BB962C8B-B14F-4D97-AF65-F5344CB8AC3E}">
        <p14:creationId xmlns:p14="http://schemas.microsoft.com/office/powerpoint/2010/main" val="3876020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a:t>
            </a:r>
            <a:r>
              <a:rPr lang="en-US" baseline="0" dirty="0"/>
              <a:t> of this slide is to discuss and describe categorical hierarchies. </a:t>
            </a:r>
          </a:p>
          <a:p>
            <a:endParaRPr lang="en-US" baseline="0" dirty="0"/>
          </a:p>
          <a:p>
            <a:r>
              <a:rPr lang="en-US" b="1" baseline="0" dirty="0"/>
              <a:t>Content: </a:t>
            </a:r>
          </a:p>
          <a:p>
            <a:r>
              <a:rPr lang="en-US" sz="1200" b="1" kern="1200" dirty="0">
                <a:solidFill>
                  <a:schemeClr val="tx1"/>
                </a:solidFill>
                <a:effectLst/>
                <a:latin typeface="+mn-lt"/>
                <a:ea typeface="MS PGothic" panose="020B0600070205080204" pitchFamily="34" charset="-128"/>
                <a:cs typeface="+mn-cs"/>
              </a:rPr>
              <a:t>Superordinate: </a:t>
            </a:r>
            <a:r>
              <a:rPr lang="en-US" sz="1200" kern="1200" dirty="0">
                <a:solidFill>
                  <a:schemeClr val="tx1"/>
                </a:solidFill>
                <a:effectLst/>
                <a:latin typeface="+mn-lt"/>
                <a:ea typeface="MS PGothic" panose="020B0600070205080204" pitchFamily="34" charset="-128"/>
                <a:cs typeface="+mn-cs"/>
              </a:rPr>
              <a:t>This level of hierarchy is very broad and general with several basic and subordinate classification encompassing superordinate categories. For example, mammals, reptiles, fish, and birds are all superordinate categories because they have basic levels (e.g., mammals can be a dog, deer, cattle, etc.) and superordinate levels (e.g., dogs can be a chihuahua, dalmation, Labrador, etc.).</a:t>
            </a:r>
          </a:p>
          <a:p>
            <a:r>
              <a:rPr lang="en-US" sz="1200" b="1" kern="1200" dirty="0">
                <a:solidFill>
                  <a:schemeClr val="tx1"/>
                </a:solidFill>
                <a:effectLst/>
                <a:latin typeface="+mn-lt"/>
                <a:ea typeface="MS PGothic" panose="020B0600070205080204" pitchFamily="34" charset="-128"/>
                <a:cs typeface="+mn-cs"/>
              </a:rPr>
              <a:t>Basic: </a:t>
            </a:r>
            <a:r>
              <a:rPr lang="en-US" sz="1200" kern="1200" dirty="0">
                <a:solidFill>
                  <a:schemeClr val="tx1"/>
                </a:solidFill>
                <a:effectLst/>
                <a:latin typeface="+mn-lt"/>
                <a:ea typeface="MS PGothic" panose="020B0600070205080204" pitchFamily="34" charset="-128"/>
                <a:cs typeface="+mn-cs"/>
              </a:rPr>
              <a:t>This level of hierarchy is categorized as being not too small or not too big and how it would be labeled in a neutral situation. For example, a coastal black bear is to narrow, a mammal is to big/broad, but a bear is at the basic level. These are the most frequent level of hierarchy and are easier to learn that super- or subordinate levels. Basic levels are also easier to </a:t>
            </a:r>
            <a:r>
              <a:rPr lang="en-US" sz="1200" i="1" kern="1200" dirty="0">
                <a:solidFill>
                  <a:schemeClr val="tx1"/>
                </a:solidFill>
                <a:effectLst/>
                <a:latin typeface="+mn-lt"/>
                <a:ea typeface="MS PGothic" panose="020B0600070205080204" pitchFamily="34" charset="-128"/>
                <a:cs typeface="+mn-cs"/>
              </a:rPr>
              <a:t>differentiate. </a:t>
            </a:r>
            <a:r>
              <a:rPr lang="en-US" sz="1200" kern="1200" dirty="0">
                <a:solidFill>
                  <a:schemeClr val="tx1"/>
                </a:solidFill>
                <a:effectLst/>
                <a:latin typeface="+mn-lt"/>
                <a:ea typeface="MS PGothic" panose="020B0600070205080204" pitchFamily="34" charset="-128"/>
                <a:cs typeface="+mn-cs"/>
              </a:rPr>
              <a:t>Meaning, it is easy to tell the difference between a deer, dog, trout, and shark (i.e., all basic categories) but more difficult to differentiate between cutthroat, brown, rainbow, and grayling trout (i.e., superordinate classifications of trout). </a:t>
            </a:r>
          </a:p>
          <a:p>
            <a:r>
              <a:rPr lang="en-US" sz="1200" b="1" kern="1200" dirty="0">
                <a:solidFill>
                  <a:schemeClr val="tx1"/>
                </a:solidFill>
                <a:effectLst/>
                <a:latin typeface="+mn-lt"/>
                <a:ea typeface="MS PGothic" panose="020B0600070205080204" pitchFamily="34" charset="-128"/>
                <a:cs typeface="+mn-cs"/>
              </a:rPr>
              <a:t>Subordinate: </a:t>
            </a:r>
            <a:r>
              <a:rPr lang="en-US" sz="1200" kern="1200" dirty="0">
                <a:solidFill>
                  <a:schemeClr val="tx1"/>
                </a:solidFill>
                <a:effectLst/>
                <a:latin typeface="+mn-lt"/>
                <a:ea typeface="MS PGothic" panose="020B0600070205080204" pitchFamily="34" charset="-128"/>
                <a:cs typeface="+mn-cs"/>
              </a:rPr>
              <a:t>This level of classification is hyper specific and very narrow when compared to basic and superordinate levels. For example, sharks (basic) are fish (superordinate), but there are many different subspecies of sharks (e.g., lemon, great white, hammerhead, reef, etc.).</a:t>
            </a:r>
          </a:p>
          <a:p>
            <a:endParaRPr lang="en-US" b="1"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4DAF1B35-BDC6-D44E-AAF5-D7DFFA3580BA}" type="slidenum">
              <a:rPr lang="en-US" altLang="en-US" smtClean="0">
                <a:solidFill>
                  <a:prstClr val="black"/>
                </a:solidFill>
              </a:rPr>
              <a:pPr>
                <a:defRPr/>
              </a:pPr>
              <a:t>14</a:t>
            </a:fld>
            <a:endParaRPr lang="en-US" altLang="en-US" dirty="0">
              <a:solidFill>
                <a:prstClr val="black"/>
              </a:solidFill>
            </a:endParaRPr>
          </a:p>
        </p:txBody>
      </p:sp>
    </p:spTree>
    <p:extLst>
      <p:ext uri="{BB962C8B-B14F-4D97-AF65-F5344CB8AC3E}">
        <p14:creationId xmlns:p14="http://schemas.microsoft.com/office/powerpoint/2010/main" val="3649353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lecture.</a:t>
            </a: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15</a:t>
            </a:fld>
            <a:endParaRPr lang="en-US" altLang="en-US" dirty="0">
              <a:solidFill>
                <a:prstClr val="black"/>
              </a:solidFill>
              <a:latin typeface="Calibri" charset="0"/>
            </a:endParaRPr>
          </a:p>
        </p:txBody>
      </p:sp>
    </p:spTree>
    <p:extLst>
      <p:ext uri="{BB962C8B-B14F-4D97-AF65-F5344CB8AC3E}">
        <p14:creationId xmlns:p14="http://schemas.microsoft.com/office/powerpoint/2010/main" val="1454707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 is to define</a:t>
            </a:r>
            <a:r>
              <a:rPr lang="en-US" baseline="0" dirty="0"/>
              <a:t> and explain the different theories of concept representation. </a:t>
            </a:r>
          </a:p>
          <a:p>
            <a:endParaRPr lang="en-US" baseline="0" dirty="0"/>
          </a:p>
          <a:p>
            <a:r>
              <a:rPr lang="en-US" b="1" baseline="0" dirty="0"/>
              <a:t>Content: </a:t>
            </a:r>
            <a:r>
              <a:rPr lang="en-US" b="0" baseline="0" dirty="0"/>
              <a:t>There are two predominate theories that attempt to explain how we mentally represent concepts in our mind. Namely, Prototype Theory and Exemplar Theory.</a:t>
            </a:r>
          </a:p>
          <a:p>
            <a:endParaRPr lang="en-US" b="0" baseline="0" dirty="0"/>
          </a:p>
          <a:p>
            <a:r>
              <a:rPr lang="en-US" b="1" baseline="0" dirty="0"/>
              <a:t>(Click): </a:t>
            </a:r>
            <a:r>
              <a:rPr lang="en-US" b="0" baseline="0" dirty="0"/>
              <a:t>Prototype theory: </a:t>
            </a:r>
          </a:p>
          <a:p>
            <a:r>
              <a:rPr lang="en-US" b="1" baseline="0" dirty="0"/>
              <a:t>(Click): </a:t>
            </a:r>
            <a:r>
              <a:rPr lang="en-US" b="0" baseline="0" dirty="0"/>
              <a:t>Summary representation</a:t>
            </a:r>
          </a:p>
          <a:p>
            <a:r>
              <a:rPr lang="en-US" b="1" baseline="0" dirty="0"/>
              <a:t>(Click): </a:t>
            </a:r>
            <a:r>
              <a:rPr lang="en-US" b="0" baseline="0" dirty="0"/>
              <a:t>Weighted features</a:t>
            </a:r>
          </a:p>
          <a:p>
            <a:r>
              <a:rPr lang="en-US" b="0" baseline="0" dirty="0"/>
              <a:t>For this theory, we mentally represent a concept based on summary representation that has weighted features. For example, birds that fly, have feathers and obvious wings, are weighted higher than birds who swim, have small wings and eat fish, and have small feathers.</a:t>
            </a:r>
          </a:p>
          <a:p>
            <a:pPr marL="0" indent="0">
              <a:buFont typeface="Arial" charset="0"/>
              <a:buNone/>
            </a:pPr>
            <a:r>
              <a:rPr lang="en-US" b="1" baseline="0" dirty="0"/>
              <a:t>(Click): </a:t>
            </a:r>
            <a:r>
              <a:rPr lang="en-US" b="0" baseline="0" dirty="0"/>
              <a:t>Exemplar theory </a:t>
            </a:r>
          </a:p>
          <a:p>
            <a:pPr marL="0" indent="0">
              <a:buFont typeface="Arial" charset="0"/>
              <a:buNone/>
            </a:pPr>
            <a:r>
              <a:rPr lang="en-US" b="1" baseline="0" dirty="0"/>
              <a:t>(Click): </a:t>
            </a:r>
            <a:r>
              <a:rPr lang="en-US" b="0" baseline="0" dirty="0"/>
              <a:t>Close similarity</a:t>
            </a:r>
          </a:p>
          <a:p>
            <a:pPr marL="0" indent="0">
              <a:buFont typeface="Arial" charset="0"/>
              <a:buNone/>
            </a:pPr>
            <a:r>
              <a:rPr lang="en-US" b="0" baseline="0" dirty="0"/>
              <a:t>Exemplar theory:  This theory suggests that we mentally represent a concept based on a comparison to an exemplar. Exemplar meaning, the ideal example of the concept. For instance, what is the exemplar for fruit? </a:t>
            </a:r>
          </a:p>
          <a:p>
            <a:endParaRPr lang="en-US" b="1" dirty="0"/>
          </a:p>
          <a:p>
            <a:endParaRPr lang="en-US" b="1" dirty="0"/>
          </a:p>
          <a:p>
            <a:pPr marL="0" marR="0" indent="0" algn="l" defTabSz="457200" rtl="0" eaLnBrk="0" fontAlgn="base" latinLnBrk="0" hangingPunct="0">
              <a:lnSpc>
                <a:spcPct val="100000"/>
              </a:lnSpc>
              <a:spcBef>
                <a:spcPct val="30000"/>
              </a:spcBef>
              <a:spcAft>
                <a:spcPct val="0"/>
              </a:spcAft>
              <a:buClrTx/>
              <a:buSzTx/>
              <a:buFontTx/>
              <a:buNone/>
              <a:tabLst/>
              <a:defRPr/>
            </a:pPr>
            <a:r>
              <a:rPr lang="en-US" b="1" dirty="0"/>
              <a:t>Explanation for the Image: </a:t>
            </a:r>
            <a:r>
              <a:rPr lang="en-US" b="0" dirty="0"/>
              <a:t>This is an</a:t>
            </a:r>
            <a:r>
              <a:rPr lang="en-US" b="0" baseline="0" dirty="0"/>
              <a:t> image that depicts the Autumn Olive (</a:t>
            </a:r>
            <a:r>
              <a:rPr lang="en-US" sz="1200" u="sng" kern="1200" dirty="0">
                <a:solidFill>
                  <a:schemeClr val="tx1"/>
                </a:solidFill>
                <a:effectLst/>
                <a:latin typeface="+mn-lt"/>
                <a:ea typeface="MS PGothic" panose="020B0600070205080204" pitchFamily="34" charset="-128"/>
                <a:cs typeface="+mn-cs"/>
                <a:hlinkClick r:id="rId3"/>
              </a:rPr>
              <a:t>https://en.wikipedia.org/wiki/Elaeagnus_umbellate</a:t>
            </a:r>
            <a:r>
              <a:rPr lang="en-US" sz="1200" u="sng" kern="1200" dirty="0">
                <a:solidFill>
                  <a:schemeClr val="tx1"/>
                </a:solidFill>
                <a:effectLst/>
                <a:latin typeface="+mn-lt"/>
                <a:ea typeface="MS PGothic" panose="020B0600070205080204" pitchFamily="34" charset="-128"/>
                <a:cs typeface="+mn-cs"/>
              </a:rPr>
              <a:t>)</a:t>
            </a:r>
            <a:r>
              <a:rPr lang="en-US" sz="1200" u="none" kern="1200" dirty="0">
                <a:solidFill>
                  <a:schemeClr val="tx1"/>
                </a:solidFill>
                <a:effectLst/>
                <a:latin typeface="+mn-lt"/>
                <a:ea typeface="MS PGothic" panose="020B0600070205080204" pitchFamily="34" charset="-128"/>
                <a:cs typeface="+mn-cs"/>
              </a:rPr>
              <a:t>,</a:t>
            </a:r>
            <a:r>
              <a:rPr lang="en-US" sz="1200" u="none" kern="1200" baseline="0" dirty="0">
                <a:solidFill>
                  <a:schemeClr val="tx1"/>
                </a:solidFill>
                <a:effectLst/>
                <a:latin typeface="+mn-lt"/>
                <a:ea typeface="MS PGothic" panose="020B0600070205080204" pitchFamily="34" charset="-128"/>
                <a:cs typeface="+mn-cs"/>
              </a:rPr>
              <a:t> which doesn’t really look like the typical image of an olive most of us are used to. The module posits a question “Is olive a fruit”? And looking at this image of an olive, one wonders if it perhaps might be fruit, and it turns out, it is. </a:t>
            </a:r>
            <a:endParaRPr lang="en-US" b="0" dirty="0"/>
          </a:p>
        </p:txBody>
      </p:sp>
      <p:sp>
        <p:nvSpPr>
          <p:cNvPr id="4" name="Slide Number Placeholder 3"/>
          <p:cNvSpPr>
            <a:spLocks noGrp="1"/>
          </p:cNvSpPr>
          <p:nvPr>
            <p:ph type="sldNum" sz="quarter" idx="10"/>
          </p:nvPr>
        </p:nvSpPr>
        <p:spPr/>
        <p:txBody>
          <a:bodyPr/>
          <a:lstStyle/>
          <a:p>
            <a:pPr>
              <a:defRPr/>
            </a:pPr>
            <a:fld id="{4DAF1B35-BDC6-D44E-AAF5-D7DFFA3580BA}" type="slidenum">
              <a:rPr lang="en-US" altLang="en-US" smtClean="0">
                <a:solidFill>
                  <a:prstClr val="black"/>
                </a:solidFill>
              </a:rPr>
              <a:pPr>
                <a:defRPr/>
              </a:pPr>
              <a:t>16</a:t>
            </a:fld>
            <a:endParaRPr lang="en-US" altLang="en-US" dirty="0">
              <a:solidFill>
                <a:prstClr val="black"/>
              </a:solidFill>
            </a:endParaRPr>
          </a:p>
        </p:txBody>
      </p:sp>
    </p:spTree>
    <p:extLst>
      <p:ext uri="{BB962C8B-B14F-4D97-AF65-F5344CB8AC3E}">
        <p14:creationId xmlns:p14="http://schemas.microsoft.com/office/powerpoint/2010/main" val="34529606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ea typeface="MS PGothic" charset="-128"/>
              </a:rPr>
              <a:t>The</a:t>
            </a:r>
            <a:r>
              <a:rPr lang="en-US" altLang="en-US" baseline="0" dirty="0">
                <a:ea typeface="MS PGothic" charset="-128"/>
              </a:rPr>
              <a:t> purpose of this slide is to demonstrate and discuss the two different theories of concept representation (e.g., prototype vs. exemplar theory). Have students apply either theory of concept representation to how they figured out what concept (e.g., type of animal) this was. Explain that for Prototype Theory, you would refer to your summary representations of various categories, then select the most similar (e.g., lizard). For Exemplar Theory, we would compare this to our exemplar for lizards and compare the similarities and dissimilarities. </a:t>
            </a:r>
          </a:p>
          <a:p>
            <a:pPr eaLnBrk="1" hangingPunct="1">
              <a:spcBef>
                <a:spcPct val="0"/>
              </a:spcBef>
            </a:pPr>
            <a:endParaRPr lang="en-US" altLang="en-US" baseline="0" dirty="0">
              <a:ea typeface="MS PGothic" charset="-128"/>
            </a:endParaRPr>
          </a:p>
          <a:p>
            <a:r>
              <a:rPr lang="en-US" b="1" baseline="0" dirty="0"/>
              <a:t>Content: </a:t>
            </a:r>
            <a:r>
              <a:rPr lang="en-US" b="0" baseline="0" dirty="0"/>
              <a:t>There are two predominate theories that attempt to explain how we mentally represent concepts in our mind. Namely, Prototype Theory and Exemplar Theory. </a:t>
            </a:r>
          </a:p>
          <a:p>
            <a:pPr marL="171450" indent="-171450">
              <a:buFont typeface="Arial" charset="0"/>
              <a:buChar char="•"/>
            </a:pPr>
            <a:r>
              <a:rPr lang="en-US" b="0" baseline="0" dirty="0"/>
              <a:t>Prototype theory: For this theory, we mentally represent a concept based on summary representation that has weighted features. For example, birds that fly, have feathers and obvious wings, are weighted higher than birds who swim, have small wings and eat fish, and have small feathers.</a:t>
            </a:r>
          </a:p>
          <a:p>
            <a:pPr marL="171450" indent="-171450">
              <a:buFont typeface="Arial" charset="0"/>
              <a:buChar char="•"/>
            </a:pPr>
            <a:r>
              <a:rPr lang="en-US" b="0" baseline="0" dirty="0"/>
              <a:t>Exemplar theory:  </a:t>
            </a:r>
            <a:r>
              <a:rPr lang="en-US" sz="1200" kern="1200" dirty="0">
                <a:solidFill>
                  <a:schemeClr val="tx1"/>
                </a:solidFill>
                <a:effectLst/>
                <a:latin typeface="+mn-lt"/>
                <a:ea typeface="MS PGothic" panose="020B0600070205080204" pitchFamily="34" charset="-128"/>
                <a:cs typeface="+mn-cs"/>
              </a:rPr>
              <a:t>This theory suggests that we mentally represent a concept based on a comparison to an exemplar. Exemplar meaning, the ideal example of the concept. For instance, what is the exemplar for fruit? Likely an apple or orange or strawberry. When we see something that is similar (e.g., pineapple) we compare its characteristics to those of the exemplar. </a:t>
            </a:r>
            <a:endParaRPr lang="en-US" altLang="en-US" dirty="0">
              <a:ea typeface="MS PGothic" charset="-128"/>
            </a:endParaRPr>
          </a:p>
        </p:txBody>
      </p:sp>
      <p:sp>
        <p:nvSpPr>
          <p:cNvPr id="317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8DA51E0D-AED1-6C45-8FB9-E97336E9BDF1}" type="slidenum">
              <a:rPr lang="en-US" altLang="en-US">
                <a:solidFill>
                  <a:prstClr val="black"/>
                </a:solidFill>
                <a:latin typeface="Calibri" charset="0"/>
              </a:rPr>
              <a:pPr/>
              <a:t>17</a:t>
            </a:fld>
            <a:endParaRPr lang="en-US" altLang="en-US" dirty="0">
              <a:solidFill>
                <a:prstClr val="black"/>
              </a:solidFill>
              <a:latin typeface="Calibri" charset="0"/>
            </a:endParaRPr>
          </a:p>
        </p:txBody>
      </p:sp>
    </p:spTree>
    <p:extLst>
      <p:ext uri="{BB962C8B-B14F-4D97-AF65-F5344CB8AC3E}">
        <p14:creationId xmlns:p14="http://schemas.microsoft.com/office/powerpoint/2010/main" val="1114898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lecture.</a:t>
            </a: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18</a:t>
            </a:fld>
            <a:endParaRPr lang="en-US" altLang="en-US" dirty="0">
              <a:solidFill>
                <a:prstClr val="black"/>
              </a:solidFill>
              <a:latin typeface="Calibri" charset="0"/>
            </a:endParaRPr>
          </a:p>
        </p:txBody>
      </p:sp>
    </p:spTree>
    <p:extLst>
      <p:ext uri="{BB962C8B-B14F-4D97-AF65-F5344CB8AC3E}">
        <p14:creationId xmlns:p14="http://schemas.microsoft.com/office/powerpoint/2010/main" val="38631398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ea typeface="MS PGothic" charset="-128"/>
              </a:rPr>
              <a:t>The purpose</a:t>
            </a:r>
            <a:r>
              <a:rPr lang="en-US" altLang="en-US" baseline="0" dirty="0">
                <a:ea typeface="MS PGothic" charset="-128"/>
              </a:rPr>
              <a:t> of this slide is to describe how knowledge plays in the formation of categories and context. See the content below to discuss how knowledge applies to categories and context. </a:t>
            </a:r>
          </a:p>
          <a:p>
            <a:pPr eaLnBrk="1" hangingPunct="1">
              <a:spcBef>
                <a:spcPct val="0"/>
              </a:spcBef>
            </a:pPr>
            <a:endParaRPr lang="en-US" altLang="en-US" baseline="0" dirty="0">
              <a:ea typeface="MS PGothic" charset="-128"/>
            </a:endParaRPr>
          </a:p>
          <a:p>
            <a:pPr eaLnBrk="1" hangingPunct="1">
              <a:spcBef>
                <a:spcPct val="0"/>
              </a:spcBef>
            </a:pPr>
            <a:r>
              <a:rPr lang="en-US" altLang="en-US" b="1" baseline="0" dirty="0">
                <a:ea typeface="MS PGothic" charset="-128"/>
              </a:rPr>
              <a:t>Content: </a:t>
            </a:r>
            <a:r>
              <a:rPr lang="en-US" altLang="en-US" b="0" baseline="0" dirty="0">
                <a:ea typeface="MS PGothic" charset="-128"/>
              </a:rPr>
              <a:t>Concepts and categories are great ideas, but there needs to be a context to learn concepts and categories. This context is knowledge. That is, concepts and categories by themselves have very little meaning, but when you connect concepts to other knowledge you can create a meaningful connection that is tangible, applicable, and real-world. For example, when learning how to operate a tablet for the first time, you likely drew upon your knowledge of laptops, cell phones, and desktop computers. One aspect of our knowledge of categories and concept is psychological essentialism. Basically, we want to believe that every category has some core essence that causes its features. For example, we often believe (erroneously) that the core essence of a fruit is that it is sweet. This is why we often miscategorize tomatoes or peas as vegetables. </a:t>
            </a:r>
            <a:endParaRPr lang="en-US" altLang="en-US" b="0" dirty="0">
              <a:ea typeface="MS PGothic" charset="-128"/>
            </a:endParaRPr>
          </a:p>
        </p:txBody>
      </p:sp>
      <p:sp>
        <p:nvSpPr>
          <p:cNvPr id="337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F9F3D4C1-4569-214C-9BED-321B3A4DEC5E}" type="slidenum">
              <a:rPr lang="en-US" altLang="en-US">
                <a:solidFill>
                  <a:prstClr val="black"/>
                </a:solidFill>
                <a:latin typeface="Calibri" charset="0"/>
              </a:rPr>
              <a:pPr/>
              <a:t>19</a:t>
            </a:fld>
            <a:endParaRPr lang="en-US" altLang="en-US" dirty="0">
              <a:solidFill>
                <a:prstClr val="black"/>
              </a:solidFill>
              <a:latin typeface="Calibri" charset="0"/>
            </a:endParaRPr>
          </a:p>
        </p:txBody>
      </p:sp>
    </p:spTree>
    <p:extLst>
      <p:ext uri="{BB962C8B-B14F-4D97-AF65-F5344CB8AC3E}">
        <p14:creationId xmlns:p14="http://schemas.microsoft.com/office/powerpoint/2010/main" val="231708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MS PGothic" charset="-128"/>
              </a:rPr>
              <a:t>This slide is meant to let the students know the learning objectives of this lesson. </a:t>
            </a:r>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727EF410-4AEC-224C-B60A-FD050C604C0D}" type="slidenum">
              <a:rPr lang="en-US" altLang="en-US">
                <a:solidFill>
                  <a:prstClr val="black"/>
                </a:solidFill>
                <a:latin typeface="Calibri" charset="0"/>
              </a:rPr>
              <a:pPr/>
              <a:t>2</a:t>
            </a:fld>
            <a:endParaRPr lang="en-US" altLang="en-US" dirty="0">
              <a:solidFill>
                <a:prstClr val="black"/>
              </a:solidFill>
              <a:latin typeface="Calibri" charset="0"/>
            </a:endParaRPr>
          </a:p>
        </p:txBody>
      </p:sp>
    </p:spTree>
    <p:extLst>
      <p:ext uri="{BB962C8B-B14F-4D97-AF65-F5344CB8AC3E}">
        <p14:creationId xmlns:p14="http://schemas.microsoft.com/office/powerpoint/2010/main" val="36625325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altLang="en-US" b="1" dirty="0"/>
              <a:t>Classroom Assessment Technique (CAT): Student-Generated Test Questions </a:t>
            </a:r>
          </a:p>
          <a:p>
            <a:pPr>
              <a:defRPr/>
            </a:pPr>
            <a:r>
              <a:rPr lang="en-US" altLang="en-US" dirty="0"/>
              <a:t>In this CAT students are asked to prepare two or three potential test questions as well as the correct responses for those questions. This allows instructors to consider what was most memorable for students, and can help clarify misunderstandings.</a:t>
            </a:r>
            <a:r>
              <a:rPr lang="en-US" altLang="en-US" b="1" dirty="0"/>
              <a:t> </a:t>
            </a:r>
            <a:endParaRPr lang="en-US" altLang="en-US" dirty="0"/>
          </a:p>
          <a:p>
            <a:pPr>
              <a:buFontTx/>
              <a:buChar char="•"/>
              <a:defRPr/>
            </a:pPr>
            <a:r>
              <a:rPr lang="en-US" altLang="en-US" dirty="0"/>
              <a:t>Time: 10-15 minutes</a:t>
            </a:r>
          </a:p>
          <a:p>
            <a:pPr>
              <a:buFontTx/>
              <a:buChar char="•"/>
              <a:defRPr/>
            </a:pPr>
            <a:r>
              <a:rPr lang="en-US" altLang="en-US" dirty="0"/>
              <a:t>Materials: paper and pen for students</a:t>
            </a:r>
          </a:p>
          <a:p>
            <a:pPr>
              <a:defRPr/>
            </a:pPr>
            <a:endParaRPr lang="en-US" altLang="en-US" dirty="0"/>
          </a:p>
          <a:p>
            <a:pPr>
              <a:defRPr/>
            </a:pPr>
            <a:r>
              <a:rPr lang="en-US" altLang="en-US" b="1" dirty="0"/>
              <a:t>Directions For Instructors: </a:t>
            </a:r>
          </a:p>
          <a:p>
            <a:pPr>
              <a:defRPr/>
            </a:pPr>
            <a:endParaRPr lang="en-US" altLang="en-US" b="1" dirty="0"/>
          </a:p>
          <a:p>
            <a:pPr marL="228600" indent="-228600">
              <a:buFontTx/>
              <a:buAutoNum type="arabicPeriod"/>
              <a:defRPr/>
            </a:pPr>
            <a:r>
              <a:rPr lang="en-US" altLang="en-US" dirty="0"/>
              <a:t>Break students into teams of 3 or 4 people</a:t>
            </a:r>
          </a:p>
          <a:p>
            <a:pPr marL="228600" indent="-228600">
              <a:buFontTx/>
              <a:buAutoNum type="arabicPeriod"/>
              <a:defRPr/>
            </a:pPr>
            <a:r>
              <a:rPr lang="en-US" altLang="en-US" dirty="0"/>
              <a:t>Instruct students to write 3 test questions about the information from the module. Students should also write complete and accurate answers to the questions they have written. </a:t>
            </a:r>
          </a:p>
          <a:p>
            <a:pPr marL="228600" indent="-228600">
              <a:buFontTx/>
              <a:buAutoNum type="arabicPeriod"/>
              <a:defRPr/>
            </a:pPr>
            <a:r>
              <a:rPr lang="en-US" altLang="en-US" dirty="0"/>
              <a:t>Collect the questions and review them either with the whole class or at home. Make note of the topics that are asked about, as these are likely the most memorable for students. Also make note of any misconceptions that students have. You can address these at the end of class during discussion or in the next class period. </a:t>
            </a:r>
          </a:p>
          <a:p>
            <a:pPr marL="628650" lvl="1" indent="-171450">
              <a:buFontTx/>
              <a:buChar char="•"/>
              <a:defRPr/>
            </a:pPr>
            <a:endParaRPr lang="en-US" altLang="en-US" dirty="0"/>
          </a:p>
          <a:p>
            <a:pPr>
              <a:defRPr/>
            </a:pPr>
            <a:r>
              <a:rPr lang="en-US" altLang="en-US" b="1" dirty="0"/>
              <a:t>Instructions for Students: </a:t>
            </a:r>
          </a:p>
          <a:p>
            <a:pPr>
              <a:defRPr/>
            </a:pPr>
            <a:endParaRPr lang="en-US" altLang="en-US" dirty="0"/>
          </a:p>
          <a:p>
            <a:pPr>
              <a:defRPr/>
            </a:pPr>
            <a:r>
              <a:rPr lang="en-US" altLang="en-US" b="1" dirty="0"/>
              <a:t>(Click): </a:t>
            </a:r>
            <a:r>
              <a:rPr lang="en-US" altLang="en-US" dirty="0"/>
              <a:t>In groups of 3 or 4 people write 3 test questions on material from this module. </a:t>
            </a:r>
          </a:p>
          <a:p>
            <a:pPr>
              <a:defRPr/>
            </a:pPr>
            <a:r>
              <a:rPr lang="en-US" altLang="en-US" b="1" dirty="0"/>
              <a:t>(Click): </a:t>
            </a:r>
            <a:r>
              <a:rPr lang="en-US" altLang="en-US" dirty="0"/>
              <a:t>Accurately and completely answer each question. </a:t>
            </a:r>
          </a:p>
          <a:p>
            <a:pPr>
              <a:defRPr/>
            </a:pPr>
            <a:endParaRPr lang="en-US" altLang="en-US" dirty="0"/>
          </a:p>
          <a:p>
            <a:pPr eaLnBrk="1" hangingPunct="1">
              <a:spcBef>
                <a:spcPct val="0"/>
              </a:spcBef>
              <a:defRPr/>
            </a:pPr>
            <a:r>
              <a:rPr lang="en-US" altLang="en-US" dirty="0"/>
              <a:t>If you do not conclude with this Classroom Assessment Technique (CAT), it would helpful to use another CAT. It could be in the form of a:</a:t>
            </a:r>
          </a:p>
          <a:p>
            <a:pPr lvl="1" eaLnBrk="1" hangingPunct="1">
              <a:spcBef>
                <a:spcPct val="0"/>
              </a:spcBef>
              <a:defRPr/>
            </a:pPr>
            <a:r>
              <a:rPr lang="en-US" altLang="en-US" dirty="0"/>
              <a:t>Muddy point</a:t>
            </a:r>
          </a:p>
          <a:p>
            <a:pPr lvl="1" eaLnBrk="1" hangingPunct="1">
              <a:spcBef>
                <a:spcPct val="0"/>
              </a:spcBef>
              <a:defRPr/>
            </a:pPr>
            <a:r>
              <a:rPr lang="en-US" altLang="en-US" dirty="0"/>
              <a:t>One-minute paper</a:t>
            </a:r>
          </a:p>
          <a:p>
            <a:pPr lvl="1" eaLnBrk="1" hangingPunct="1">
              <a:spcBef>
                <a:spcPct val="0"/>
              </a:spcBef>
              <a:defRPr/>
            </a:pPr>
            <a:r>
              <a:rPr lang="en-US" altLang="en-US" dirty="0"/>
              <a:t>Background knowledge</a:t>
            </a:r>
          </a:p>
          <a:p>
            <a:pPr lvl="1" eaLnBrk="1" hangingPunct="1">
              <a:spcBef>
                <a:spcPct val="0"/>
              </a:spcBef>
              <a:defRPr/>
            </a:pPr>
            <a:r>
              <a:rPr lang="en-US" altLang="en-US" dirty="0"/>
              <a:t>What’s the Principle?</a:t>
            </a:r>
          </a:p>
          <a:p>
            <a:pPr lvl="1" eaLnBrk="1" hangingPunct="1">
              <a:spcBef>
                <a:spcPct val="0"/>
              </a:spcBef>
              <a:defRPr/>
            </a:pPr>
            <a:r>
              <a:rPr lang="en-US" altLang="en-US" dirty="0"/>
              <a:t>Defining features Matrix: </a:t>
            </a:r>
          </a:p>
          <a:p>
            <a:pPr eaLnBrk="1" hangingPunct="1">
              <a:spcBef>
                <a:spcPct val="0"/>
              </a:spcBef>
              <a:defRPr/>
            </a:pPr>
            <a:r>
              <a:rPr lang="en-US" altLang="en-US" dirty="0"/>
              <a:t>For more information on CATs click here: </a:t>
            </a:r>
            <a:r>
              <a:rPr lang="en-US" altLang="en-US" dirty="0">
                <a:hlinkClick r:id="rId3"/>
              </a:rPr>
              <a:t>http://cft.vanderbilt.edu/guides-sub-pages/cats/</a:t>
            </a:r>
            <a:r>
              <a:rPr lang="en-US" altLang="en-US" dirty="0"/>
              <a:t> </a:t>
            </a:r>
          </a:p>
          <a:p>
            <a:endParaRPr lang="en-US" dirty="0"/>
          </a:p>
        </p:txBody>
      </p:sp>
      <p:sp>
        <p:nvSpPr>
          <p:cNvPr id="4" name="Slide Number Placeholder 3"/>
          <p:cNvSpPr>
            <a:spLocks noGrp="1"/>
          </p:cNvSpPr>
          <p:nvPr>
            <p:ph type="sldNum" sz="quarter" idx="10"/>
          </p:nvPr>
        </p:nvSpPr>
        <p:spPr/>
        <p:txBody>
          <a:bodyPr/>
          <a:lstStyle/>
          <a:p>
            <a:pPr>
              <a:defRPr/>
            </a:pPr>
            <a:fld id="{4DAF1B35-BDC6-D44E-AAF5-D7DFFA3580BA}" type="slidenum">
              <a:rPr lang="en-US" altLang="en-US" smtClean="0">
                <a:solidFill>
                  <a:prstClr val="black"/>
                </a:solidFill>
              </a:rPr>
              <a:pPr>
                <a:defRPr/>
              </a:pPr>
              <a:t>20</a:t>
            </a:fld>
            <a:endParaRPr lang="en-US" altLang="en-US" dirty="0">
              <a:solidFill>
                <a:prstClr val="black"/>
              </a:solidFill>
            </a:endParaRPr>
          </a:p>
        </p:txBody>
      </p:sp>
    </p:spTree>
    <p:extLst>
      <p:ext uri="{BB962C8B-B14F-4D97-AF65-F5344CB8AC3E}">
        <p14:creationId xmlns:p14="http://schemas.microsoft.com/office/powerpoint/2010/main" val="34555581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Photo Attribution Slide</a:t>
            </a:r>
          </a:p>
          <a:p>
            <a:pPr eaLnBrk="1" hangingPunct="1">
              <a:spcBef>
                <a:spcPct val="0"/>
              </a:spcBef>
            </a:pPr>
            <a:endParaRPr lang="en-US" altLang="en-US"/>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82E442E-82BB-4A93-9B16-EC1C4962B4AC}" type="slidenum">
              <a:rPr lang="en-US" altLang="en-US" smtClean="0">
                <a:solidFill>
                  <a:srgbClr val="000000"/>
                </a:solidFill>
              </a:rPr>
              <a:pPr/>
              <a:t>21</a:t>
            </a:fld>
            <a:endParaRPr lang="en-US" altLang="en-US">
              <a:solidFill>
                <a:srgbClr val="000000"/>
              </a:solidFill>
            </a:endParaRPr>
          </a:p>
        </p:txBody>
      </p:sp>
    </p:spTree>
    <p:extLst>
      <p:ext uri="{BB962C8B-B14F-4D97-AF65-F5344CB8AC3E}">
        <p14:creationId xmlns:p14="http://schemas.microsoft.com/office/powerpoint/2010/main" val="3708255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Photo Attribution Slide</a:t>
            </a:r>
          </a:p>
          <a:p>
            <a:pPr eaLnBrk="1" hangingPunct="1">
              <a:spcBef>
                <a:spcPct val="0"/>
              </a:spcBef>
            </a:pPr>
            <a:endParaRPr lang="en-US" altLang="en-US"/>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B82E442E-82BB-4A93-9B16-EC1C4962B4AC}" type="slidenum">
              <a:rPr lang="en-US" altLang="en-US" smtClean="0">
                <a:solidFill>
                  <a:srgbClr val="000000"/>
                </a:solidFill>
              </a:rPr>
              <a:pPr/>
              <a:t>22</a:t>
            </a:fld>
            <a:endParaRPr lang="en-US" altLang="en-US">
              <a:solidFill>
                <a:srgbClr val="000000"/>
              </a:solidFill>
            </a:endParaRPr>
          </a:p>
        </p:txBody>
      </p:sp>
    </p:spTree>
    <p:extLst>
      <p:ext uri="{BB962C8B-B14F-4D97-AF65-F5344CB8AC3E}">
        <p14:creationId xmlns:p14="http://schemas.microsoft.com/office/powerpoint/2010/main" val="1304501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147"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0"/>
            <a:r>
              <a:rPr lang="en-US" sz="1200" kern="1200" dirty="0">
                <a:solidFill>
                  <a:schemeClr val="tx1"/>
                </a:solidFill>
                <a:effectLst/>
                <a:latin typeface="+mn-lt"/>
                <a:ea typeface="MS PGothic" panose="020B0600070205080204" pitchFamily="34" charset="-128"/>
                <a:cs typeface="+mn-cs"/>
              </a:rPr>
              <a:t>The purpose of this activity is to introduce the lesson by having students experience category and conceptual formation.  It should take</a:t>
            </a:r>
            <a:r>
              <a:rPr lang="en-US" sz="1200" kern="1200" baseline="0" dirty="0">
                <a:solidFill>
                  <a:schemeClr val="tx1"/>
                </a:solidFill>
                <a:effectLst/>
                <a:latin typeface="+mn-lt"/>
                <a:ea typeface="MS PGothic" panose="020B0600070205080204" pitchFamily="34" charset="-128"/>
                <a:cs typeface="+mn-cs"/>
              </a:rPr>
              <a:t> about 5 minutes and no materials are necessary.</a:t>
            </a:r>
            <a:endParaRPr lang="en-US" dirty="0">
              <a:effectLst/>
            </a:endParaRPr>
          </a:p>
          <a:p>
            <a:pPr eaLnBrk="1" hangingPunct="1">
              <a:buFont typeface="Wingdings" panose="05000000000000000000" pitchFamily="2" charset="2"/>
              <a:buNone/>
              <a:defRPr/>
            </a:pPr>
            <a:endParaRPr lang="en-US" altLang="en-US" b="1" dirty="0"/>
          </a:p>
          <a:p>
            <a:pPr eaLnBrk="1" hangingPunct="1">
              <a:buFont typeface="Wingdings" panose="05000000000000000000" pitchFamily="2" charset="2"/>
              <a:buNone/>
              <a:defRPr/>
            </a:pPr>
            <a:r>
              <a:rPr lang="en-US" altLang="en-US" b="1" dirty="0"/>
              <a:t>Directions: </a:t>
            </a:r>
          </a:p>
          <a:p>
            <a:pPr eaLnBrk="1" hangingPunct="1">
              <a:buFont typeface="Wingdings" panose="05000000000000000000" pitchFamily="2" charset="2"/>
              <a:buNone/>
              <a:defRPr/>
            </a:pPr>
            <a:endParaRPr lang="en-US" altLang="en-US" b="1" dirty="0"/>
          </a:p>
          <a:p>
            <a:pPr eaLnBrk="1" hangingPunct="1">
              <a:buFont typeface="Wingdings" panose="05000000000000000000" pitchFamily="2" charset="2"/>
              <a:buNone/>
              <a:defRPr/>
            </a:pPr>
            <a:r>
              <a:rPr lang="en-US" altLang="en-US" b="1" dirty="0"/>
              <a:t>(Click): </a:t>
            </a:r>
            <a:r>
              <a:rPr lang="en-US" altLang="en-US" b="0" dirty="0"/>
              <a:t>What</a:t>
            </a:r>
            <a:r>
              <a:rPr lang="en-US" altLang="en-US" b="0" baseline="0" dirty="0"/>
              <a:t> defines a Zebra? (Have students give three or four characteristics of a Zebra.)</a:t>
            </a:r>
            <a:endParaRPr lang="en-US" altLang="en-US" dirty="0"/>
          </a:p>
          <a:p>
            <a:pPr eaLnBrk="1" hangingPunct="1">
              <a:buFont typeface="Wingdings" panose="05000000000000000000" pitchFamily="2" charset="2"/>
              <a:buNone/>
              <a:defRPr/>
            </a:pPr>
            <a:r>
              <a:rPr lang="en-US" altLang="en-US" b="1" dirty="0"/>
              <a:t>(Click): </a:t>
            </a:r>
            <a:r>
              <a:rPr lang="en-US" altLang="en-US" dirty="0"/>
              <a:t>What defines a Giraffe? (Have students give three or four characteristics</a:t>
            </a:r>
            <a:r>
              <a:rPr lang="en-US" altLang="en-US" baseline="0" dirty="0"/>
              <a:t> of a Giraffe.)</a:t>
            </a:r>
            <a:endParaRPr lang="en-US" altLang="en-US" dirty="0"/>
          </a:p>
          <a:p>
            <a:pPr eaLnBrk="1" hangingPunct="1">
              <a:buFont typeface="Wingdings" panose="05000000000000000000" pitchFamily="2" charset="2"/>
              <a:buNone/>
              <a:defRPr/>
            </a:pPr>
            <a:r>
              <a:rPr lang="en-US" altLang="en-US" b="1" dirty="0"/>
              <a:t>(Click): </a:t>
            </a:r>
            <a:r>
              <a:rPr lang="en-US" altLang="en-US" dirty="0"/>
              <a:t>What is this? (You</a:t>
            </a:r>
            <a:r>
              <a:rPr lang="en-US" altLang="en-US" baseline="0" dirty="0"/>
              <a:t> will show them four pictures of giraffes and zebras. Then you will show them a picture of an Okapi ask them what it is?)</a:t>
            </a:r>
            <a:endParaRPr lang="en-US" altLang="en-US" b="1" dirty="0"/>
          </a:p>
          <a:p>
            <a:pPr eaLnBrk="1" hangingPunct="1">
              <a:buFont typeface="Wingdings" panose="05000000000000000000" pitchFamily="2" charset="2"/>
              <a:buNone/>
              <a:defRPr/>
            </a:pPr>
            <a:r>
              <a:rPr lang="en-US" altLang="en-US" b="1" dirty="0"/>
              <a:t>(Click):</a:t>
            </a:r>
            <a:r>
              <a:rPr lang="en-US" altLang="en-US" b="0" baseline="0" dirty="0"/>
              <a:t> This is a picture of a zebra</a:t>
            </a:r>
            <a:endParaRPr lang="en-US" altLang="en-US" b="1" dirty="0"/>
          </a:p>
          <a:p>
            <a:pPr eaLnBrk="1" hangingPunct="1">
              <a:buFont typeface="Wingdings" panose="05000000000000000000" pitchFamily="2" charset="2"/>
              <a:buNone/>
              <a:defRPr/>
            </a:pPr>
            <a:r>
              <a:rPr lang="en-US" altLang="en-US" b="1" dirty="0"/>
              <a:t>(Click):</a:t>
            </a:r>
            <a:r>
              <a:rPr lang="en-US" altLang="en-US" b="1" baseline="0" dirty="0"/>
              <a:t> </a:t>
            </a:r>
            <a:r>
              <a:rPr lang="en-US" altLang="en-US" b="0" baseline="0" dirty="0"/>
              <a:t>This is a picture of a giraffe</a:t>
            </a:r>
            <a:endParaRPr lang="en-US" altLang="en-US" b="1" dirty="0"/>
          </a:p>
          <a:p>
            <a:pPr eaLnBrk="1" hangingPunct="1">
              <a:buFont typeface="Wingdings" panose="05000000000000000000" pitchFamily="2" charset="2"/>
              <a:buNone/>
              <a:defRPr/>
            </a:pPr>
            <a:r>
              <a:rPr lang="en-US" altLang="en-US" b="1" dirty="0"/>
              <a:t>(Click): </a:t>
            </a:r>
            <a:r>
              <a:rPr lang="en-US" altLang="en-US" b="0" dirty="0"/>
              <a:t>this</a:t>
            </a:r>
            <a:r>
              <a:rPr lang="en-US" altLang="en-US" b="0" baseline="0" dirty="0"/>
              <a:t> is a picture of a zebra</a:t>
            </a:r>
            <a:endParaRPr lang="en-US" altLang="en-US" b="1" dirty="0"/>
          </a:p>
          <a:p>
            <a:pPr eaLnBrk="1" hangingPunct="1">
              <a:buFont typeface="Wingdings" panose="05000000000000000000" pitchFamily="2" charset="2"/>
              <a:buNone/>
              <a:defRPr/>
            </a:pPr>
            <a:r>
              <a:rPr lang="en-US" altLang="en-US" b="1" dirty="0"/>
              <a:t>(Click): </a:t>
            </a:r>
            <a:r>
              <a:rPr lang="en-US" altLang="en-US" b="0" dirty="0"/>
              <a:t>This is a picture of a giraffe</a:t>
            </a:r>
            <a:endParaRPr lang="en-US" altLang="en-US" b="1" dirty="0"/>
          </a:p>
          <a:p>
            <a:pPr eaLnBrk="1" hangingPunct="1">
              <a:buFont typeface="Wingdings" panose="05000000000000000000" pitchFamily="2" charset="2"/>
              <a:buNone/>
              <a:defRPr/>
            </a:pPr>
            <a:r>
              <a:rPr lang="en-US" altLang="en-US" b="1" dirty="0"/>
              <a:t>(Click): </a:t>
            </a:r>
            <a:r>
              <a:rPr lang="en-US" altLang="en-US" b="0" dirty="0"/>
              <a:t>This</a:t>
            </a:r>
            <a:r>
              <a:rPr lang="en-US" altLang="en-US" b="0" baseline="0" dirty="0"/>
              <a:t> is a picture of an okapi. Now as students how it is similar and dissimilar? Then explain how constructing concepts and categories can be difficult and intricate. </a:t>
            </a:r>
          </a:p>
          <a:p>
            <a:pPr eaLnBrk="1" hangingPunct="1">
              <a:buFont typeface="Wingdings" panose="05000000000000000000" pitchFamily="2" charset="2"/>
              <a:buNone/>
              <a:defRPr/>
            </a:pPr>
            <a:endParaRPr lang="en-US" altLang="en-US" b="0" baseline="0" dirty="0"/>
          </a:p>
          <a:p>
            <a:pPr marL="0" marR="0" indent="0" algn="l" defTabSz="457200" rtl="0" eaLnBrk="1" fontAlgn="base" latinLnBrk="0" hangingPunct="1">
              <a:lnSpc>
                <a:spcPct val="100000"/>
              </a:lnSpc>
              <a:spcBef>
                <a:spcPct val="30000"/>
              </a:spcBef>
              <a:spcAft>
                <a:spcPct val="0"/>
              </a:spcAft>
              <a:buClrTx/>
              <a:buSzTx/>
              <a:buFont typeface="Wingdings" panose="05000000000000000000" pitchFamily="2" charset="2"/>
              <a:buNone/>
              <a:tabLst/>
              <a:defRPr/>
            </a:pPr>
            <a:r>
              <a:rPr lang="en-US" altLang="en-US" b="1" i="1" baseline="0" dirty="0"/>
              <a:t>Instructor’s note: </a:t>
            </a:r>
            <a:r>
              <a:rPr lang="en-US" altLang="en-US" b="0" baseline="0" dirty="0"/>
              <a:t>For more information on the okapi, please visit </a:t>
            </a:r>
            <a:r>
              <a:rPr lang="en-US" sz="1200" u="sng" kern="1200" dirty="0">
                <a:solidFill>
                  <a:schemeClr val="tx1"/>
                </a:solidFill>
                <a:effectLst/>
                <a:latin typeface="+mn-lt"/>
                <a:ea typeface="MS PGothic" panose="020B0600070205080204" pitchFamily="34" charset="-128"/>
                <a:cs typeface="+mn-cs"/>
                <a:hlinkClick r:id="rId3"/>
              </a:rPr>
              <a:t>https://en.wikipedia.org/wiki/Okapi</a:t>
            </a:r>
            <a:endParaRPr lang="en-US" sz="1200" kern="1200" dirty="0">
              <a:solidFill>
                <a:schemeClr val="tx1"/>
              </a:solidFill>
              <a:effectLst/>
              <a:latin typeface="+mn-lt"/>
              <a:ea typeface="MS PGothic" panose="020B0600070205080204" pitchFamily="34" charset="-128"/>
              <a:cs typeface="+mn-cs"/>
            </a:endParaRPr>
          </a:p>
          <a:p>
            <a:pPr eaLnBrk="1" hangingPunct="1">
              <a:buFont typeface="Wingdings" panose="05000000000000000000" pitchFamily="2" charset="2"/>
              <a:buNone/>
              <a:defRPr/>
            </a:pPr>
            <a:endParaRPr lang="en-US" sz="1200" kern="1200" dirty="0">
              <a:solidFill>
                <a:schemeClr val="tx1"/>
              </a:solidFill>
              <a:effectLst/>
              <a:latin typeface="+mn-lt"/>
              <a:ea typeface="MS PGothic" panose="020B0600070205080204" pitchFamily="34" charset="-128"/>
              <a:cs typeface="+mn-cs"/>
            </a:endParaRPr>
          </a:p>
          <a:p>
            <a:pPr eaLnBrk="1" hangingPunct="1">
              <a:buFont typeface="Wingdings" panose="05000000000000000000" pitchFamily="2" charset="2"/>
              <a:buNone/>
              <a:defRPr/>
            </a:pPr>
            <a:r>
              <a:rPr lang="en-US" sz="1200" kern="1200" dirty="0">
                <a:solidFill>
                  <a:schemeClr val="tx1"/>
                </a:solidFill>
                <a:effectLst/>
                <a:latin typeface="+mn-lt"/>
                <a:ea typeface="MS PGothic" panose="020B0600070205080204" pitchFamily="34" charset="-128"/>
                <a:cs typeface="+mn-cs"/>
              </a:rPr>
              <a:t>Discuss how they determined the category and how their reasoning relates to what they will be learning about in the class. </a:t>
            </a:r>
          </a:p>
          <a:p>
            <a:pPr eaLnBrk="1" hangingPunct="1">
              <a:buFont typeface="Wingdings" panose="05000000000000000000" pitchFamily="2" charset="2"/>
              <a:buNone/>
              <a:defRPr/>
            </a:pPr>
            <a:endParaRPr lang="en-US" altLang="en-US" sz="1200" kern="1200" dirty="0">
              <a:solidFill>
                <a:schemeClr val="tx1"/>
              </a:solidFill>
              <a:effectLst/>
              <a:latin typeface="+mn-lt"/>
              <a:ea typeface="MS PGothic" panose="020B0600070205080204" pitchFamily="34" charset="-128"/>
              <a:cs typeface="+mn-cs"/>
            </a:endParaRP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2CDA0E33-202D-024D-B2B0-A0C9953DC579}" type="slidenum">
              <a:rPr lang="en-US" altLang="en-US">
                <a:solidFill>
                  <a:prstClr val="black"/>
                </a:solidFill>
                <a:latin typeface="Calibri" charset="0"/>
              </a:rPr>
              <a:pPr/>
              <a:t>3</a:t>
            </a:fld>
            <a:endParaRPr lang="en-US" altLang="en-US" dirty="0">
              <a:solidFill>
                <a:prstClr val="black"/>
              </a:solidFill>
              <a:latin typeface="Calibri" charset="0"/>
            </a:endParaRPr>
          </a:p>
        </p:txBody>
      </p:sp>
    </p:spTree>
    <p:extLst>
      <p:ext uri="{BB962C8B-B14F-4D97-AF65-F5344CB8AC3E}">
        <p14:creationId xmlns:p14="http://schemas.microsoft.com/office/powerpoint/2010/main" val="2890191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lesson.</a:t>
            </a:r>
          </a:p>
          <a:p>
            <a:pPr eaLnBrk="1" hangingPunct="1">
              <a:spcBef>
                <a:spcPct val="0"/>
              </a:spcBef>
              <a:defRPr/>
            </a:pPr>
            <a:endParaRPr lang="en-US" altLang="en-US" dirty="0"/>
          </a:p>
          <a:p>
            <a:pPr eaLnBrk="1" hangingPunct="1">
              <a:spcBef>
                <a:spcPct val="0"/>
              </a:spcBef>
              <a:defRPr/>
            </a:pPr>
            <a:r>
              <a:rPr lang="en-US" altLang="en-US" b="1" dirty="0"/>
              <a:t>Content:</a:t>
            </a:r>
            <a:r>
              <a:rPr lang="en-US" altLang="en-US" b="1" baseline="0" dirty="0"/>
              <a:t> </a:t>
            </a:r>
            <a:r>
              <a:rPr lang="en-US" sz="1200" kern="1200" dirty="0">
                <a:solidFill>
                  <a:schemeClr val="tx1"/>
                </a:solidFill>
                <a:effectLst/>
                <a:latin typeface="+mn-lt"/>
                <a:ea typeface="MS PGothic" panose="020B0600070205080204" pitchFamily="34" charset="-128"/>
                <a:cs typeface="+mn-cs"/>
              </a:rPr>
              <a:t>What is the difference between a category and a concept? Categories help us learn and remember information by connecting several concepts that have similar characteristics. For example, the category of dog has many different types but share similar commonalities (e.g., canine teeth, mammals, hair of some sort, 4 toes, etc.). Whereas a concept is the mental representation of those categories. Sticking with the dog example, let’s say</a:t>
            </a:r>
            <a:r>
              <a:rPr lang="en-US" sz="1200" kern="1200" baseline="0" dirty="0">
                <a:solidFill>
                  <a:schemeClr val="tx1"/>
                </a:solidFill>
                <a:effectLst/>
                <a:latin typeface="+mn-lt"/>
                <a:ea typeface="MS PGothic" panose="020B0600070205080204" pitchFamily="34" charset="-128"/>
                <a:cs typeface="+mn-cs"/>
              </a:rPr>
              <a:t> </a:t>
            </a:r>
            <a:r>
              <a:rPr lang="en-US" sz="1200" kern="1200" dirty="0">
                <a:solidFill>
                  <a:schemeClr val="tx1"/>
                </a:solidFill>
                <a:effectLst/>
                <a:latin typeface="+mn-lt"/>
                <a:ea typeface="MS PGothic" panose="020B0600070205080204" pitchFamily="34" charset="-128"/>
                <a:cs typeface="+mn-cs"/>
              </a:rPr>
              <a:t>a person who grew up with working cattle dogs such as Border Collies, Australian Shepherds, and Queensland Blue Heelers. These types of dogs are that person’s mental representations for dog because of their experience with them. More on the nuanced differences between categories and concepts will be discussed below. </a:t>
            </a:r>
            <a:endParaRPr lang="en-US" altLang="en-US" b="1" dirty="0"/>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4</a:t>
            </a:fld>
            <a:endParaRPr lang="en-US" altLang="en-US" dirty="0">
              <a:solidFill>
                <a:prstClr val="black"/>
              </a:solidFill>
              <a:latin typeface="Calibri" charset="0"/>
            </a:endParaRPr>
          </a:p>
        </p:txBody>
      </p:sp>
    </p:spTree>
    <p:extLst>
      <p:ext uri="{BB962C8B-B14F-4D97-AF65-F5344CB8AC3E}">
        <p14:creationId xmlns:p14="http://schemas.microsoft.com/office/powerpoint/2010/main" val="151722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0243"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b="0" dirty="0"/>
              <a:t>The purpose of this slide is to describe</a:t>
            </a:r>
            <a:r>
              <a:rPr lang="en-US" altLang="en-US" b="0" baseline="0" dirty="0"/>
              <a:t> and define the nature of categories. </a:t>
            </a:r>
          </a:p>
          <a:p>
            <a:pPr eaLnBrk="1" hangingPunct="1">
              <a:spcBef>
                <a:spcPct val="0"/>
              </a:spcBef>
              <a:defRPr/>
            </a:pPr>
            <a:endParaRPr lang="en-US" altLang="en-US" b="0" baseline="0" dirty="0"/>
          </a:p>
          <a:p>
            <a:pPr eaLnBrk="1" hangingPunct="1">
              <a:spcBef>
                <a:spcPct val="0"/>
              </a:spcBef>
              <a:defRPr/>
            </a:pPr>
            <a:r>
              <a:rPr lang="en-US" altLang="en-US" b="1" baseline="0" dirty="0"/>
              <a:t>(Click) </a:t>
            </a:r>
            <a:r>
              <a:rPr lang="en-US" altLang="en-US" b="0" baseline="0" dirty="0"/>
              <a:t>Discuss and define categories. </a:t>
            </a:r>
          </a:p>
          <a:p>
            <a:pPr eaLnBrk="1" hangingPunct="1">
              <a:spcBef>
                <a:spcPct val="0"/>
              </a:spcBef>
              <a:defRPr/>
            </a:pPr>
            <a:r>
              <a:rPr lang="en-US" altLang="en-US" b="1" baseline="0" dirty="0"/>
              <a:t>(Click) </a:t>
            </a:r>
            <a:r>
              <a:rPr lang="en-US" altLang="en-US" b="0" baseline="0" dirty="0"/>
              <a:t>Discuss that categories are thought to be well defined. But not always </a:t>
            </a:r>
            <a:r>
              <a:rPr lang="en-US" altLang="en-US" b="0" baseline="0" dirty="0">
                <a:sym typeface="Wingdings"/>
              </a:rPr>
              <a:t></a:t>
            </a:r>
          </a:p>
          <a:p>
            <a:pPr eaLnBrk="1" hangingPunct="1">
              <a:spcBef>
                <a:spcPct val="0"/>
              </a:spcBef>
              <a:defRPr/>
            </a:pPr>
            <a:r>
              <a:rPr lang="en-US" altLang="en-US" b="1" baseline="0" dirty="0"/>
              <a:t>(Click) </a:t>
            </a:r>
            <a:r>
              <a:rPr lang="en-US" altLang="en-US" b="0" baseline="0" dirty="0"/>
              <a:t>Discuss and define necessary features.</a:t>
            </a:r>
          </a:p>
          <a:p>
            <a:pPr eaLnBrk="1" hangingPunct="1">
              <a:spcBef>
                <a:spcPct val="0"/>
              </a:spcBef>
              <a:defRPr/>
            </a:pPr>
            <a:r>
              <a:rPr lang="en-US" altLang="en-US" b="1" baseline="0" dirty="0"/>
              <a:t>(Click) </a:t>
            </a:r>
            <a:r>
              <a:rPr lang="en-US" altLang="en-US" b="0" baseline="0" dirty="0"/>
              <a:t>Discuss and define that categories are jointly sufficient. </a:t>
            </a:r>
          </a:p>
          <a:p>
            <a:pPr eaLnBrk="1" hangingPunct="1">
              <a:spcBef>
                <a:spcPct val="0"/>
              </a:spcBef>
              <a:defRPr/>
            </a:pPr>
            <a:r>
              <a:rPr lang="en-US" altLang="en-US" b="1" baseline="0" dirty="0"/>
              <a:t>(Click) </a:t>
            </a:r>
            <a:r>
              <a:rPr lang="en-US" altLang="en-US" b="0" baseline="0" dirty="0"/>
              <a:t>Have students try to define the category of office furniture by identifying necessary features that are jointly sufficient. </a:t>
            </a:r>
          </a:p>
          <a:p>
            <a:pPr eaLnBrk="1" hangingPunct="1">
              <a:spcBef>
                <a:spcPct val="0"/>
              </a:spcBef>
              <a:defRPr/>
            </a:pPr>
            <a:endParaRPr lang="en-US" altLang="en-US" b="0" baseline="0" dirty="0"/>
          </a:p>
          <a:p>
            <a:pPr eaLnBrk="1" hangingPunct="1">
              <a:spcBef>
                <a:spcPct val="0"/>
              </a:spcBef>
              <a:defRPr/>
            </a:pPr>
            <a:r>
              <a:rPr lang="en-US" altLang="en-US" b="1" baseline="0" dirty="0"/>
              <a:t>Content: </a:t>
            </a:r>
            <a:r>
              <a:rPr lang="en-US" sz="1200" kern="1200" dirty="0">
                <a:solidFill>
                  <a:schemeClr val="tx1"/>
                </a:solidFill>
                <a:effectLst/>
                <a:latin typeface="+mn-lt"/>
                <a:ea typeface="MS PGothic" panose="020B0600070205080204" pitchFamily="34" charset="-128"/>
                <a:cs typeface="+mn-cs"/>
              </a:rPr>
              <a:t>It has historically been thought that categories are </a:t>
            </a:r>
            <a:r>
              <a:rPr lang="en-US" sz="1200" i="1" kern="1200" dirty="0">
                <a:solidFill>
                  <a:schemeClr val="tx1"/>
                </a:solidFill>
                <a:effectLst/>
                <a:latin typeface="+mn-lt"/>
                <a:ea typeface="MS PGothic" panose="020B0600070205080204" pitchFamily="34" charset="-128"/>
                <a:cs typeface="+mn-cs"/>
              </a:rPr>
              <a:t>well-defined </a:t>
            </a:r>
            <a:r>
              <a:rPr lang="en-US" sz="1200" kern="1200" dirty="0">
                <a:solidFill>
                  <a:schemeClr val="tx1"/>
                </a:solidFill>
                <a:effectLst/>
                <a:latin typeface="+mn-lt"/>
                <a:ea typeface="MS PGothic" panose="020B0600070205080204" pitchFamily="34" charset="-128"/>
                <a:cs typeface="+mn-cs"/>
              </a:rPr>
              <a:t>with </a:t>
            </a:r>
            <a:r>
              <a:rPr lang="en-US" sz="1200" i="1" kern="1200" dirty="0">
                <a:solidFill>
                  <a:schemeClr val="tx1"/>
                </a:solidFill>
                <a:effectLst/>
                <a:latin typeface="+mn-lt"/>
                <a:ea typeface="MS PGothic" panose="020B0600070205080204" pitchFamily="34" charset="-128"/>
                <a:cs typeface="+mn-cs"/>
              </a:rPr>
              <a:t>necessary features </a:t>
            </a:r>
            <a:r>
              <a:rPr lang="en-US" sz="1200" kern="1200" dirty="0">
                <a:solidFill>
                  <a:schemeClr val="tx1"/>
                </a:solidFill>
                <a:effectLst/>
                <a:latin typeface="+mn-lt"/>
                <a:ea typeface="MS PGothic" panose="020B0600070205080204" pitchFamily="34" charset="-128"/>
                <a:cs typeface="+mn-cs"/>
              </a:rPr>
              <a:t>that are </a:t>
            </a:r>
            <a:r>
              <a:rPr lang="en-US" sz="1200" i="1" kern="1200" dirty="0">
                <a:solidFill>
                  <a:schemeClr val="tx1"/>
                </a:solidFill>
                <a:effectLst/>
                <a:latin typeface="+mn-lt"/>
                <a:ea typeface="MS PGothic" panose="020B0600070205080204" pitchFamily="34" charset="-128"/>
                <a:cs typeface="+mn-cs"/>
              </a:rPr>
              <a:t>jointly sufficient </a:t>
            </a:r>
            <a:r>
              <a:rPr lang="en-US" sz="1200" kern="1200" dirty="0">
                <a:solidFill>
                  <a:schemeClr val="tx1"/>
                </a:solidFill>
                <a:effectLst/>
                <a:latin typeface="+mn-lt"/>
                <a:ea typeface="MS PGothic" panose="020B0600070205080204" pitchFamily="34" charset="-128"/>
                <a:cs typeface="+mn-cs"/>
              </a:rPr>
              <a:t>for membership. Meaning, a category was clear cut with features that were in all examples of the category. For example, a dog is a four-legged animal that barks. However, you can see that this is not always the case. </a:t>
            </a:r>
            <a:endParaRPr lang="en-US" altLang="en-US" b="1" dirty="0"/>
          </a:p>
        </p:txBody>
      </p:sp>
      <p:sp>
        <p:nvSpPr>
          <p:cNvPr id="2560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1C9E0606-456F-3D48-8515-B37CCF01E42A}" type="slidenum">
              <a:rPr lang="en-US" altLang="en-US">
                <a:solidFill>
                  <a:prstClr val="black"/>
                </a:solidFill>
                <a:latin typeface="Calibri" charset="0"/>
              </a:rPr>
              <a:pPr/>
              <a:t>5</a:t>
            </a:fld>
            <a:endParaRPr lang="en-US" altLang="en-US" dirty="0">
              <a:solidFill>
                <a:prstClr val="black"/>
              </a:solidFill>
              <a:latin typeface="Calibri" charset="0"/>
            </a:endParaRPr>
          </a:p>
        </p:txBody>
      </p:sp>
    </p:spTree>
    <p:extLst>
      <p:ext uri="{BB962C8B-B14F-4D97-AF65-F5344CB8AC3E}">
        <p14:creationId xmlns:p14="http://schemas.microsoft.com/office/powerpoint/2010/main" val="3079497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0243"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a:t>
            </a:r>
            <a:r>
              <a:rPr lang="en-US" altLang="en-US" baseline="0" dirty="0"/>
              <a:t> of this slide is to define and describe a concept. </a:t>
            </a:r>
          </a:p>
          <a:p>
            <a:pPr eaLnBrk="1" hangingPunct="1">
              <a:spcBef>
                <a:spcPct val="0"/>
              </a:spcBef>
              <a:defRPr/>
            </a:pPr>
            <a:endParaRPr lang="en-US" altLang="en-US" b="1" dirty="0"/>
          </a:p>
          <a:p>
            <a:pPr eaLnBrk="1" hangingPunct="1">
              <a:spcBef>
                <a:spcPct val="0"/>
              </a:spcBef>
              <a:buFont typeface="Arial" panose="020B0604020202020204" pitchFamily="34" charset="0"/>
              <a:buNone/>
              <a:defRPr/>
            </a:pPr>
            <a:r>
              <a:rPr lang="en-US" altLang="en-US" b="1" dirty="0"/>
              <a:t>(Click): </a:t>
            </a:r>
            <a:r>
              <a:rPr lang="en-US" altLang="en-US" b="0" dirty="0"/>
              <a:t>Concepts</a:t>
            </a:r>
            <a:r>
              <a:rPr lang="en-US" altLang="en-US" b="0" baseline="0" dirty="0"/>
              <a:t> are mental representations of the category. </a:t>
            </a:r>
            <a:endParaRPr lang="en-US" altLang="en-US" dirty="0"/>
          </a:p>
          <a:p>
            <a:pPr eaLnBrk="1" hangingPunct="1">
              <a:spcBef>
                <a:spcPct val="0"/>
              </a:spcBef>
              <a:buFont typeface="Arial" panose="020B0604020202020204" pitchFamily="34" charset="0"/>
              <a:buNone/>
              <a:defRPr/>
            </a:pPr>
            <a:r>
              <a:rPr lang="en-US" altLang="en-US" b="1" dirty="0"/>
              <a:t>(Click): </a:t>
            </a:r>
            <a:r>
              <a:rPr lang="en-US" altLang="en-US" b="0" dirty="0"/>
              <a:t>Have</a:t>
            </a:r>
            <a:r>
              <a:rPr lang="en-US" altLang="en-US" b="0" baseline="0" dirty="0"/>
              <a:t> students give an example of their concept of office furniture. Have them write it down and see how they differ across students. Then discuss how concepts can be idiosyncratic and depend on personal experience. </a:t>
            </a:r>
            <a:endParaRPr lang="en-US" altLang="en-US" dirty="0"/>
          </a:p>
          <a:p>
            <a:pPr eaLnBrk="1" hangingPunct="1">
              <a:spcBef>
                <a:spcPct val="0"/>
              </a:spcBef>
              <a:buFont typeface="Arial" panose="020B0604020202020204" pitchFamily="34" charset="0"/>
              <a:buNone/>
              <a:defRPr/>
            </a:pPr>
            <a:endParaRPr lang="en-US" altLang="en-US" dirty="0"/>
          </a:p>
          <a:p>
            <a:pPr eaLnBrk="1" hangingPunct="1">
              <a:spcBef>
                <a:spcPct val="0"/>
              </a:spcBef>
              <a:buFont typeface="Arial" panose="020B0604020202020204" pitchFamily="34" charset="0"/>
              <a:buNone/>
              <a:defRPr/>
            </a:pPr>
            <a:endParaRPr lang="en-US" altLang="en-US" dirty="0"/>
          </a:p>
          <a:p>
            <a:pPr eaLnBrk="1" hangingPunct="1">
              <a:spcBef>
                <a:spcPct val="0"/>
              </a:spcBef>
              <a:buFont typeface="Arial" panose="020B0604020202020204" pitchFamily="34" charset="0"/>
              <a:buNone/>
              <a:defRPr/>
            </a:pPr>
            <a:endParaRPr lang="en-US" altLang="en-US" dirty="0"/>
          </a:p>
          <a:p>
            <a:pPr marL="171450" indent="-171450" eaLnBrk="1" hangingPunct="1">
              <a:spcBef>
                <a:spcPct val="0"/>
              </a:spcBef>
              <a:buFont typeface="Arial" panose="020B0604020202020204" pitchFamily="34" charset="0"/>
              <a:buChar char="•"/>
              <a:defRPr/>
            </a:pPr>
            <a:endParaRPr lang="en-US" altLang="en-US" dirty="0"/>
          </a:p>
          <a:p>
            <a:pPr eaLnBrk="1" hangingPunct="1">
              <a:spcBef>
                <a:spcPct val="0"/>
              </a:spcBef>
              <a:buFont typeface="Arial" panose="020B0604020202020204" pitchFamily="34" charset="0"/>
              <a:buNone/>
              <a:defRPr/>
            </a:pPr>
            <a:endParaRPr lang="en-US" altLang="en-US" dirty="0"/>
          </a:p>
          <a:p>
            <a:pPr eaLnBrk="1" hangingPunct="1">
              <a:spcBef>
                <a:spcPct val="0"/>
              </a:spcBef>
              <a:defRPr/>
            </a:pPr>
            <a:endParaRPr lang="en-US" altLang="en-US" dirty="0"/>
          </a:p>
        </p:txBody>
      </p:sp>
      <p:sp>
        <p:nvSpPr>
          <p:cNvPr id="276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94A739A2-72F6-8D4E-A0B0-ABD2706E02E1}" type="slidenum">
              <a:rPr lang="en-US" altLang="en-US">
                <a:solidFill>
                  <a:prstClr val="black"/>
                </a:solidFill>
                <a:latin typeface="Calibri" charset="0"/>
              </a:rPr>
              <a:pPr/>
              <a:t>6</a:t>
            </a:fld>
            <a:endParaRPr lang="en-US" altLang="en-US" dirty="0">
              <a:solidFill>
                <a:prstClr val="black"/>
              </a:solidFill>
              <a:latin typeface="Calibri" charset="0"/>
            </a:endParaRPr>
          </a:p>
        </p:txBody>
      </p:sp>
    </p:spTree>
    <p:extLst>
      <p:ext uri="{BB962C8B-B14F-4D97-AF65-F5344CB8AC3E}">
        <p14:creationId xmlns:p14="http://schemas.microsoft.com/office/powerpoint/2010/main" val="642209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8195"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r>
              <a:rPr lang="en-US" altLang="en-US" dirty="0"/>
              <a:t>The purpose of this slide is to provide students with an overview of the material that will be covered during the lecture</a:t>
            </a: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0C509EE1-96AA-BE44-BCB2-985A39E13014}" type="slidenum">
              <a:rPr lang="en-US" altLang="en-US">
                <a:solidFill>
                  <a:prstClr val="black"/>
                </a:solidFill>
                <a:latin typeface="Calibri" charset="0"/>
              </a:rPr>
              <a:pPr/>
              <a:t>7</a:t>
            </a:fld>
            <a:endParaRPr lang="en-US" altLang="en-US" dirty="0">
              <a:solidFill>
                <a:prstClr val="black"/>
              </a:solidFill>
              <a:latin typeface="Calibri" charset="0"/>
            </a:endParaRPr>
          </a:p>
        </p:txBody>
      </p:sp>
    </p:spTree>
    <p:extLst>
      <p:ext uri="{BB962C8B-B14F-4D97-AF65-F5344CB8AC3E}">
        <p14:creationId xmlns:p14="http://schemas.microsoft.com/office/powerpoint/2010/main" val="3164985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96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lvl="1"/>
            <a:r>
              <a:rPr lang="en-US" altLang="en-US" dirty="0">
                <a:ea typeface="MS PGothic" charset="-128"/>
              </a:rPr>
              <a:t>The purpose of this</a:t>
            </a:r>
            <a:r>
              <a:rPr lang="en-US" altLang="en-US" baseline="0" dirty="0">
                <a:ea typeface="MS PGothic" charset="-128"/>
              </a:rPr>
              <a:t> slide is </a:t>
            </a:r>
            <a:r>
              <a:rPr lang="en-US" sz="1200" kern="1200" dirty="0">
                <a:solidFill>
                  <a:schemeClr val="tx1"/>
                </a:solidFill>
                <a:effectLst/>
                <a:latin typeface="+mn-lt"/>
                <a:ea typeface="MS PGothic" panose="020B0600070205080204" pitchFamily="34" charset="-128"/>
                <a:cs typeface="+mn-cs"/>
              </a:rPr>
              <a:t>to introduce and demonstrate the nuanced and sometimes arbitrary nature of categorizing information and how those categories can be truly fuzzy.  Refer to the Activities/Demonstrations section for a detailed description of how to do this activity. It should take no longer than 5-10 minutes. </a:t>
            </a:r>
          </a:p>
          <a:p>
            <a:pPr marL="0" lvl="1"/>
            <a:endParaRPr lang="en-US" sz="1200" kern="1200" dirty="0">
              <a:solidFill>
                <a:schemeClr val="tx1"/>
              </a:solidFill>
              <a:effectLst/>
              <a:latin typeface="+mn-lt"/>
              <a:ea typeface="MS PGothic" panose="020B0600070205080204" pitchFamily="34" charset="-128"/>
              <a:cs typeface="+mn-cs"/>
            </a:endParaRPr>
          </a:p>
          <a:p>
            <a:pPr marL="0" marR="0" lvl="1"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mn-lt"/>
                <a:ea typeface="MS PGothic" panose="020B0600070205080204" pitchFamily="34" charset="-128"/>
                <a:cs typeface="+mn-cs"/>
              </a:rPr>
              <a:t>Tell students In groups of 2-3, I would like you to sort the words (e.g., chair, orange, banana, desk, lamp, pineapple, bookcase, pear, watermelon, table, strawberry, couch) to the right into two categories. Let students know that they will need to share their categories with the class. </a:t>
            </a:r>
            <a:endParaRPr lang="en-US" altLang="en-US" dirty="0">
              <a:ea typeface="MS PGothic" charset="-128"/>
            </a:endParaRPr>
          </a:p>
          <a:p>
            <a:pPr marL="0" lvl="1"/>
            <a:endParaRPr lang="en-US" altLang="en-US" b="1" dirty="0">
              <a:ea typeface="MS PGothic" charset="-128"/>
            </a:endParaRPr>
          </a:p>
          <a:p>
            <a:pPr marL="0" lvl="1"/>
            <a:r>
              <a:rPr lang="en-US" altLang="en-US" b="1" dirty="0">
                <a:ea typeface="MS PGothic" charset="-128"/>
              </a:rPr>
              <a:t>(Click): </a:t>
            </a:r>
            <a:r>
              <a:rPr lang="en-US" altLang="en-US" b="0" dirty="0">
                <a:ea typeface="MS PGothic" charset="-128"/>
              </a:rPr>
              <a:t>Show</a:t>
            </a:r>
            <a:r>
              <a:rPr lang="en-US" altLang="en-US" b="0" baseline="0" dirty="0">
                <a:ea typeface="MS PGothic" charset="-128"/>
              </a:rPr>
              <a:t> them the list of words to categorize. </a:t>
            </a:r>
          </a:p>
          <a:p>
            <a:pPr marL="0" lvl="1"/>
            <a:endParaRPr lang="en-US" altLang="en-US" b="0" baseline="0" dirty="0">
              <a:ea typeface="MS PGothic" charset="-128"/>
            </a:endParaRPr>
          </a:p>
          <a:p>
            <a:pPr marL="0" marR="0" lvl="1" indent="0" algn="l" defTabSz="457200" rtl="0" eaLnBrk="0" fontAlgn="base" latinLnBrk="0" hangingPunct="0">
              <a:lnSpc>
                <a:spcPct val="100000"/>
              </a:lnSpc>
              <a:spcBef>
                <a:spcPct val="30000"/>
              </a:spcBef>
              <a:spcAft>
                <a:spcPct val="0"/>
              </a:spcAft>
              <a:buClrTx/>
              <a:buSzTx/>
              <a:buFontTx/>
              <a:buNone/>
              <a:tabLst/>
              <a:defRPr/>
            </a:pPr>
            <a:r>
              <a:rPr lang="en-US" altLang="en-US" b="0" baseline="0" dirty="0">
                <a:ea typeface="MS PGothic" charset="-128"/>
              </a:rPr>
              <a:t>Ask students what their categories where. </a:t>
            </a:r>
            <a:r>
              <a:rPr lang="en-US" sz="1200" kern="1200" dirty="0">
                <a:solidFill>
                  <a:schemeClr val="tx1"/>
                </a:solidFill>
                <a:effectLst/>
                <a:latin typeface="+mn-lt"/>
                <a:ea typeface="MS PGothic" panose="020B0600070205080204" pitchFamily="34" charset="-128"/>
                <a:cs typeface="+mn-cs"/>
              </a:rPr>
              <a:t>Students should easily categorize the first list into fruit and furniture. </a:t>
            </a:r>
            <a:endParaRPr lang="en-US" dirty="0">
              <a:effectLst/>
            </a:endParaRPr>
          </a:p>
          <a:p>
            <a:pPr marL="0" lvl="1"/>
            <a:endParaRPr lang="en-US" altLang="en-US" dirty="0">
              <a:ea typeface="MS PGothic" charset="-128"/>
            </a:endParaRPr>
          </a:p>
        </p:txBody>
      </p:sp>
      <p:sp>
        <p:nvSpPr>
          <p:cNvPr id="296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E8569976-12D1-4D4E-9474-65601BCF2F62}" type="slidenum">
              <a:rPr lang="en-US" altLang="en-US">
                <a:solidFill>
                  <a:prstClr val="black"/>
                </a:solidFill>
                <a:latin typeface="Calibri" charset="0"/>
              </a:rPr>
              <a:pPr/>
              <a:t>8</a:t>
            </a:fld>
            <a:endParaRPr lang="en-US" altLang="en-US" dirty="0">
              <a:solidFill>
                <a:prstClr val="black"/>
              </a:solidFill>
              <a:latin typeface="Calibri" charset="0"/>
            </a:endParaRPr>
          </a:p>
        </p:txBody>
      </p:sp>
    </p:spTree>
    <p:extLst>
      <p:ext uri="{BB962C8B-B14F-4D97-AF65-F5344CB8AC3E}">
        <p14:creationId xmlns:p14="http://schemas.microsoft.com/office/powerpoint/2010/main" val="11663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96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lvl="1"/>
            <a:r>
              <a:rPr lang="en-US" altLang="en-US" dirty="0">
                <a:ea typeface="MS PGothic" charset="-128"/>
              </a:rPr>
              <a:t>The purpose of this</a:t>
            </a:r>
            <a:r>
              <a:rPr lang="en-US" altLang="en-US" baseline="0" dirty="0">
                <a:ea typeface="MS PGothic" charset="-128"/>
              </a:rPr>
              <a:t> slide is </a:t>
            </a:r>
            <a:r>
              <a:rPr lang="en-US" sz="1200" kern="1200" dirty="0">
                <a:solidFill>
                  <a:schemeClr val="tx1"/>
                </a:solidFill>
                <a:effectLst/>
                <a:latin typeface="+mn-lt"/>
                <a:ea typeface="MS PGothic" panose="020B0600070205080204" pitchFamily="34" charset="-128"/>
                <a:cs typeface="+mn-cs"/>
              </a:rPr>
              <a:t>to introduce and demonstrate the nuanced and sometimes arbitrary nature of categorizing information and how those categories can be truly fuzzy.  Refer to the Activities/Demonstrations section for a detailed description of how to do this activity. It should take no longer than 5-10 minutes. </a:t>
            </a:r>
          </a:p>
          <a:p>
            <a:pPr marL="0" lvl="1"/>
            <a:endParaRPr lang="en-US" altLang="en-US" dirty="0">
              <a:ea typeface="MS PGothic" charset="-128"/>
            </a:endParaRPr>
          </a:p>
          <a:p>
            <a:pPr marL="0" marR="0" lvl="1" indent="0" algn="l" defTabSz="4572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effectLst/>
                <a:latin typeface="+mn-lt"/>
                <a:ea typeface="MS PGothic" panose="020B0600070205080204" pitchFamily="34" charset="-128"/>
                <a:cs typeface="+mn-cs"/>
              </a:rPr>
              <a:t>Tell students In groups of 2-3, I would like you to sort the words to the right into two categories. Let students know that they will need to share their categories with the class. </a:t>
            </a:r>
            <a:endParaRPr lang="en-US" altLang="en-US" dirty="0">
              <a:ea typeface="MS PGothic" charset="-128"/>
            </a:endParaRPr>
          </a:p>
          <a:p>
            <a:pPr marL="0" lvl="1"/>
            <a:endParaRPr lang="en-US" altLang="en-US" b="1" dirty="0">
              <a:ea typeface="MS PGothic" charset="-128"/>
            </a:endParaRPr>
          </a:p>
          <a:p>
            <a:pPr marL="0" lvl="1"/>
            <a:r>
              <a:rPr lang="en-US" altLang="en-US" b="1" dirty="0">
                <a:ea typeface="MS PGothic" charset="-128"/>
              </a:rPr>
              <a:t>(Click): </a:t>
            </a:r>
            <a:r>
              <a:rPr lang="en-US" altLang="en-US" b="0" dirty="0">
                <a:ea typeface="MS PGothic" charset="-128"/>
              </a:rPr>
              <a:t>Show</a:t>
            </a:r>
            <a:r>
              <a:rPr lang="en-US" altLang="en-US" b="0" baseline="0" dirty="0">
                <a:ea typeface="MS PGothic" charset="-128"/>
              </a:rPr>
              <a:t> them the list of words to categorize. </a:t>
            </a:r>
          </a:p>
          <a:p>
            <a:pPr marL="0" lvl="1"/>
            <a:endParaRPr lang="en-US" altLang="en-US" b="0" baseline="0" dirty="0">
              <a:ea typeface="MS PGothic" charset="-128"/>
            </a:endParaRPr>
          </a:p>
          <a:p>
            <a:pPr marL="0" marR="0" lvl="1" indent="0" algn="l" defTabSz="457200" rtl="0" eaLnBrk="0" fontAlgn="base" latinLnBrk="0" hangingPunct="0">
              <a:lnSpc>
                <a:spcPct val="100000"/>
              </a:lnSpc>
              <a:spcBef>
                <a:spcPct val="30000"/>
              </a:spcBef>
              <a:spcAft>
                <a:spcPct val="0"/>
              </a:spcAft>
              <a:buClrTx/>
              <a:buSzTx/>
              <a:buFontTx/>
              <a:buNone/>
              <a:tabLst/>
              <a:defRPr/>
            </a:pPr>
            <a:r>
              <a:rPr lang="en-US" altLang="en-US" b="0" baseline="0" dirty="0">
                <a:ea typeface="MS PGothic" charset="-128"/>
              </a:rPr>
              <a:t>Ask students what their categories where. They may easily separate them into fruit vs. vegetables. However, they are all fruit (e.g., a tomato is a fruit). You should then introduce and discuss what makes some categories fuzzy. </a:t>
            </a:r>
            <a:endParaRPr lang="en-US" dirty="0">
              <a:effectLst/>
            </a:endParaRPr>
          </a:p>
        </p:txBody>
      </p:sp>
      <p:sp>
        <p:nvSpPr>
          <p:cNvPr id="296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MS PGothic" charset="-128"/>
              </a:defRPr>
            </a:lvl1pPr>
            <a:lvl2pPr marL="742950" indent="-285750">
              <a:defRPr>
                <a:solidFill>
                  <a:schemeClr val="tx1"/>
                </a:solidFill>
                <a:latin typeface="Arial" charset="0"/>
                <a:ea typeface="MS PGothic" charset="-128"/>
              </a:defRPr>
            </a:lvl2pPr>
            <a:lvl3pPr marL="1143000" indent="-228600">
              <a:defRPr>
                <a:solidFill>
                  <a:schemeClr val="tx1"/>
                </a:solidFill>
                <a:latin typeface="Arial" charset="0"/>
                <a:ea typeface="MS PGothic" charset="-128"/>
              </a:defRPr>
            </a:lvl3pPr>
            <a:lvl4pPr marL="1600200" indent="-228600">
              <a:defRPr>
                <a:solidFill>
                  <a:schemeClr val="tx1"/>
                </a:solidFill>
                <a:latin typeface="Arial" charset="0"/>
                <a:ea typeface="MS PGothic" charset="-128"/>
              </a:defRPr>
            </a:lvl4pPr>
            <a:lvl5pPr marL="2057400" indent="-228600">
              <a:defRPr>
                <a:solidFill>
                  <a:schemeClr val="tx1"/>
                </a:solidFill>
                <a:latin typeface="Arial" charset="0"/>
                <a:ea typeface="MS PGothic" charset="-128"/>
              </a:defRPr>
            </a:lvl5pPr>
            <a:lvl6pPr marL="2514600" indent="-228600" defTabSz="457200" eaLnBrk="0" fontAlgn="base" hangingPunct="0">
              <a:spcBef>
                <a:spcPct val="0"/>
              </a:spcBef>
              <a:spcAft>
                <a:spcPct val="0"/>
              </a:spcAft>
              <a:defRPr>
                <a:solidFill>
                  <a:schemeClr val="tx1"/>
                </a:solidFill>
                <a:latin typeface="Arial" charset="0"/>
                <a:ea typeface="MS PGothic" charset="-128"/>
              </a:defRPr>
            </a:lvl6pPr>
            <a:lvl7pPr marL="2971800" indent="-228600" defTabSz="457200" eaLnBrk="0" fontAlgn="base" hangingPunct="0">
              <a:spcBef>
                <a:spcPct val="0"/>
              </a:spcBef>
              <a:spcAft>
                <a:spcPct val="0"/>
              </a:spcAft>
              <a:defRPr>
                <a:solidFill>
                  <a:schemeClr val="tx1"/>
                </a:solidFill>
                <a:latin typeface="Arial" charset="0"/>
                <a:ea typeface="MS PGothic" charset="-128"/>
              </a:defRPr>
            </a:lvl7pPr>
            <a:lvl8pPr marL="3429000" indent="-228600" defTabSz="457200" eaLnBrk="0" fontAlgn="base" hangingPunct="0">
              <a:spcBef>
                <a:spcPct val="0"/>
              </a:spcBef>
              <a:spcAft>
                <a:spcPct val="0"/>
              </a:spcAft>
              <a:defRPr>
                <a:solidFill>
                  <a:schemeClr val="tx1"/>
                </a:solidFill>
                <a:latin typeface="Arial" charset="0"/>
                <a:ea typeface="MS PGothic" charset="-128"/>
              </a:defRPr>
            </a:lvl8pPr>
            <a:lvl9pPr marL="3886200" indent="-228600" defTabSz="457200" eaLnBrk="0" fontAlgn="base" hangingPunct="0">
              <a:spcBef>
                <a:spcPct val="0"/>
              </a:spcBef>
              <a:spcAft>
                <a:spcPct val="0"/>
              </a:spcAft>
              <a:defRPr>
                <a:solidFill>
                  <a:schemeClr val="tx1"/>
                </a:solidFill>
                <a:latin typeface="Arial" charset="0"/>
                <a:ea typeface="MS PGothic" charset="-128"/>
              </a:defRPr>
            </a:lvl9pPr>
          </a:lstStyle>
          <a:p>
            <a:fld id="{E8569976-12D1-4D4E-9474-65601BCF2F62}" type="slidenum">
              <a:rPr lang="en-US" altLang="en-US">
                <a:solidFill>
                  <a:prstClr val="black"/>
                </a:solidFill>
                <a:latin typeface="Calibri" charset="0"/>
              </a:rPr>
              <a:pPr/>
              <a:t>9</a:t>
            </a:fld>
            <a:endParaRPr lang="en-US" altLang="en-US" dirty="0">
              <a:solidFill>
                <a:prstClr val="black"/>
              </a:solidFill>
              <a:latin typeface="Calibri" charset="0"/>
            </a:endParaRPr>
          </a:p>
        </p:txBody>
      </p:sp>
    </p:spTree>
    <p:extLst>
      <p:ext uri="{BB962C8B-B14F-4D97-AF65-F5344CB8AC3E}">
        <p14:creationId xmlns:p14="http://schemas.microsoft.com/office/powerpoint/2010/main" val="2830416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134B4841-663F-8148-90DB-11F65A474AAC}" type="datetimeFigureOut">
              <a:rPr lang="en-US" altLang="en-US"/>
              <a:pPr>
                <a:defRPr/>
              </a:pPr>
              <a:t>10/6/2016</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91697DBF-CED5-0E4E-836D-14A34F7C7B85}" type="slidenum">
              <a:rPr lang="en-US" altLang="en-US"/>
              <a:pPr>
                <a:defRPr/>
              </a:pPr>
              <a:t>‹#›</a:t>
            </a:fld>
            <a:endParaRPr lang="en-US" altLang="en-US" dirty="0"/>
          </a:p>
        </p:txBody>
      </p:sp>
    </p:spTree>
    <p:extLst>
      <p:ext uri="{BB962C8B-B14F-4D97-AF65-F5344CB8AC3E}">
        <p14:creationId xmlns:p14="http://schemas.microsoft.com/office/powerpoint/2010/main" val="2927582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6027311-DB2C-844D-8B95-E3CF9D788110}" type="datetimeFigureOut">
              <a:rPr lang="en-US" altLang="en-US"/>
              <a:pPr>
                <a:defRPr/>
              </a:pPr>
              <a:t>10/6/2016</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DA08A93B-4A68-D84C-AD1D-8E1E3C316B82}" type="slidenum">
              <a:rPr lang="en-US" altLang="en-US"/>
              <a:pPr>
                <a:defRPr/>
              </a:pPr>
              <a:t>‹#›</a:t>
            </a:fld>
            <a:endParaRPr lang="en-US" altLang="en-US" dirty="0"/>
          </a:p>
        </p:txBody>
      </p:sp>
    </p:spTree>
    <p:extLst>
      <p:ext uri="{BB962C8B-B14F-4D97-AF65-F5344CB8AC3E}">
        <p14:creationId xmlns:p14="http://schemas.microsoft.com/office/powerpoint/2010/main" val="453724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69362FB-DFFB-4244-ACC6-21FAD8753CF3}" type="datetimeFigureOut">
              <a:rPr lang="en-US" altLang="en-US"/>
              <a:pPr>
                <a:defRPr/>
              </a:pPr>
              <a:t>10/6/2016</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E2D64A6-7FCD-3D49-A50A-6CC4722BBD63}" type="slidenum">
              <a:rPr lang="en-US" altLang="en-US"/>
              <a:pPr>
                <a:defRPr/>
              </a:pPr>
              <a:t>‹#›</a:t>
            </a:fld>
            <a:endParaRPr lang="en-US" altLang="en-US" dirty="0"/>
          </a:p>
        </p:txBody>
      </p:sp>
    </p:spTree>
    <p:extLst>
      <p:ext uri="{BB962C8B-B14F-4D97-AF65-F5344CB8AC3E}">
        <p14:creationId xmlns:p14="http://schemas.microsoft.com/office/powerpoint/2010/main" val="1370667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5E363EA9-1590-6340-91EA-5FE1BF55CA43}" type="datetimeFigureOut">
              <a:rPr lang="en-US" altLang="en-US"/>
              <a:pPr>
                <a:defRPr/>
              </a:pPr>
              <a:t>10/6/2016</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87CDA1FA-96DA-9D42-9C50-F0C39FAEC965}" type="slidenum">
              <a:rPr lang="en-US" altLang="en-US"/>
              <a:pPr>
                <a:defRPr/>
              </a:pPr>
              <a:t>‹#›</a:t>
            </a:fld>
            <a:endParaRPr lang="en-US" altLang="en-US" dirty="0"/>
          </a:p>
        </p:txBody>
      </p:sp>
    </p:spTree>
    <p:extLst>
      <p:ext uri="{BB962C8B-B14F-4D97-AF65-F5344CB8AC3E}">
        <p14:creationId xmlns:p14="http://schemas.microsoft.com/office/powerpoint/2010/main" val="784423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6C1433A-CBFF-2045-8975-869BA8696885}" type="datetimeFigureOut">
              <a:rPr lang="en-US" altLang="en-US"/>
              <a:pPr>
                <a:defRPr/>
              </a:pPr>
              <a:t>10/6/2016</a:t>
            </a:fld>
            <a:endParaRPr lang="en-US" altLang="en-US" dirty="0"/>
          </a:p>
        </p:txBody>
      </p:sp>
      <p:sp>
        <p:nvSpPr>
          <p:cNvPr id="5"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5F8F30CF-8D22-E045-8EB2-8E8A729EAA70}" type="slidenum">
              <a:rPr lang="en-US" altLang="en-US"/>
              <a:pPr>
                <a:defRPr/>
              </a:pPr>
              <a:t>‹#›</a:t>
            </a:fld>
            <a:endParaRPr lang="en-US" altLang="en-US" dirty="0"/>
          </a:p>
        </p:txBody>
      </p:sp>
    </p:spTree>
    <p:extLst>
      <p:ext uri="{BB962C8B-B14F-4D97-AF65-F5344CB8AC3E}">
        <p14:creationId xmlns:p14="http://schemas.microsoft.com/office/powerpoint/2010/main" val="3816608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672AEEDF-A03F-E64C-8147-F03B11C1CC2E}" type="datetimeFigureOut">
              <a:rPr lang="en-US" altLang="en-US"/>
              <a:pPr>
                <a:defRPr/>
              </a:pPr>
              <a:t>10/6/2016</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D9424691-42C3-6946-B5C2-E6E712E9C0DF}" type="slidenum">
              <a:rPr lang="en-US" altLang="en-US"/>
              <a:pPr>
                <a:defRPr/>
              </a:pPr>
              <a:t>‹#›</a:t>
            </a:fld>
            <a:endParaRPr lang="en-US" altLang="en-US" dirty="0"/>
          </a:p>
        </p:txBody>
      </p:sp>
    </p:spTree>
    <p:extLst>
      <p:ext uri="{BB962C8B-B14F-4D97-AF65-F5344CB8AC3E}">
        <p14:creationId xmlns:p14="http://schemas.microsoft.com/office/powerpoint/2010/main" val="1965580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B6C1F61D-3279-404B-8081-AC76EF5A5AFD}" type="datetimeFigureOut">
              <a:rPr lang="en-US" altLang="en-US"/>
              <a:pPr>
                <a:defRPr/>
              </a:pPr>
              <a:t>10/6/2016</a:t>
            </a:fld>
            <a:endParaRPr lang="en-US" altLang="en-US" dirty="0"/>
          </a:p>
        </p:txBody>
      </p:sp>
      <p:sp>
        <p:nvSpPr>
          <p:cNvPr id="8"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a:defRPr/>
            </a:pPr>
            <a:fld id="{E9AB8876-C0B5-664B-B64A-6BD5B7391979}" type="slidenum">
              <a:rPr lang="en-US" altLang="en-US"/>
              <a:pPr>
                <a:defRPr/>
              </a:pPr>
              <a:t>‹#›</a:t>
            </a:fld>
            <a:endParaRPr lang="en-US" altLang="en-US" dirty="0"/>
          </a:p>
        </p:txBody>
      </p:sp>
    </p:spTree>
    <p:extLst>
      <p:ext uri="{BB962C8B-B14F-4D97-AF65-F5344CB8AC3E}">
        <p14:creationId xmlns:p14="http://schemas.microsoft.com/office/powerpoint/2010/main" val="2720782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6E424AD4-28D9-F342-AE19-088E1B68B722}" type="datetimeFigureOut">
              <a:rPr lang="en-US" altLang="en-US"/>
              <a:pPr>
                <a:defRPr/>
              </a:pPr>
              <a:t>10/6/2016</a:t>
            </a:fld>
            <a:endParaRPr lang="en-US" altLang="en-US" dirty="0"/>
          </a:p>
        </p:txBody>
      </p:sp>
      <p:sp>
        <p:nvSpPr>
          <p:cNvPr id="4"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a:defRPr/>
            </a:pPr>
            <a:fld id="{8A1FD6A9-AA57-0B43-AB37-0834B8E84C22}" type="slidenum">
              <a:rPr lang="en-US" altLang="en-US"/>
              <a:pPr>
                <a:defRPr/>
              </a:pPr>
              <a:t>‹#›</a:t>
            </a:fld>
            <a:endParaRPr lang="en-US" altLang="en-US" dirty="0"/>
          </a:p>
        </p:txBody>
      </p:sp>
    </p:spTree>
    <p:extLst>
      <p:ext uri="{BB962C8B-B14F-4D97-AF65-F5344CB8AC3E}">
        <p14:creationId xmlns:p14="http://schemas.microsoft.com/office/powerpoint/2010/main" val="2809188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ADBDC2DF-C81D-B447-938A-11511003AD26}" type="datetimeFigureOut">
              <a:rPr lang="en-US" altLang="en-US"/>
              <a:pPr>
                <a:defRPr/>
              </a:pPr>
              <a:t>10/6/2016</a:t>
            </a:fld>
            <a:endParaRPr lang="en-US" altLang="en-US" dirty="0"/>
          </a:p>
        </p:txBody>
      </p:sp>
      <p:sp>
        <p:nvSpPr>
          <p:cNvPr id="3"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a:defRPr/>
            </a:pPr>
            <a:fld id="{2278C40A-3B01-4046-9AE6-CDCD535B9FD9}" type="slidenum">
              <a:rPr lang="en-US" altLang="en-US"/>
              <a:pPr>
                <a:defRPr/>
              </a:pPr>
              <a:t>‹#›</a:t>
            </a:fld>
            <a:endParaRPr lang="en-US" altLang="en-US" dirty="0"/>
          </a:p>
        </p:txBody>
      </p:sp>
    </p:spTree>
    <p:extLst>
      <p:ext uri="{BB962C8B-B14F-4D97-AF65-F5344CB8AC3E}">
        <p14:creationId xmlns:p14="http://schemas.microsoft.com/office/powerpoint/2010/main" val="3461097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BD666B46-62C9-FE4C-B1E8-33AB98A970E3}" type="datetimeFigureOut">
              <a:rPr lang="en-US" altLang="en-US"/>
              <a:pPr>
                <a:defRPr/>
              </a:pPr>
              <a:t>10/6/2016</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72763EB2-5AAE-FD42-8167-734B7F087A0E}" type="slidenum">
              <a:rPr lang="en-US" altLang="en-US"/>
              <a:pPr>
                <a:defRPr/>
              </a:pPr>
              <a:t>‹#›</a:t>
            </a:fld>
            <a:endParaRPr lang="en-US" altLang="en-US" dirty="0"/>
          </a:p>
        </p:txBody>
      </p:sp>
    </p:spTree>
    <p:extLst>
      <p:ext uri="{BB962C8B-B14F-4D97-AF65-F5344CB8AC3E}">
        <p14:creationId xmlns:p14="http://schemas.microsoft.com/office/powerpoint/2010/main" val="2019130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B01D9422-2A21-8544-BB9C-55DB94FAA651}" type="datetimeFigureOut">
              <a:rPr lang="en-US" altLang="en-US"/>
              <a:pPr>
                <a:defRPr/>
              </a:pPr>
              <a:t>10/6/2016</a:t>
            </a:fld>
            <a:endParaRPr lang="en-US" altLang="en-US" dirty="0"/>
          </a:p>
        </p:txBody>
      </p:sp>
      <p:sp>
        <p:nvSpPr>
          <p:cNvPr id="6" name="Footer Placeholder 4"/>
          <p:cNvSpPr>
            <a:spLocks noGrp="1"/>
          </p:cNvSpPr>
          <p:nvPr>
            <p:ph type="ftr" sz="quarter" idx="11"/>
          </p:nvPr>
        </p:nvSpPr>
        <p:spPr/>
        <p:txBody>
          <a:bodyPr/>
          <a:lstStyle>
            <a:lvl1pPr>
              <a:defRPr/>
            </a:lvl1pPr>
          </a:lstStyle>
          <a:p>
            <a:pPr>
              <a:defRPr/>
            </a:pPr>
            <a:endParaRPr lang="en-US" dirty="0">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a:defRPr/>
            </a:pPr>
            <a:fld id="{A507DD25-3D26-1B46-9E7E-B0B4DE66D536}" type="slidenum">
              <a:rPr lang="en-US" altLang="en-US"/>
              <a:pPr>
                <a:defRPr/>
              </a:pPr>
              <a:t>‹#›</a:t>
            </a:fld>
            <a:endParaRPr lang="en-US" altLang="en-US" dirty="0"/>
          </a:p>
        </p:txBody>
      </p:sp>
    </p:spTree>
    <p:extLst>
      <p:ext uri="{BB962C8B-B14F-4D97-AF65-F5344CB8AC3E}">
        <p14:creationId xmlns:p14="http://schemas.microsoft.com/office/powerpoint/2010/main" val="680866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latin typeface="Calibri" panose="020F0502020204030204" pitchFamily="34" charset="0"/>
                <a:ea typeface="MS PGothic" pitchFamily="34" charset="-128"/>
              </a:defRPr>
            </a:lvl1pPr>
          </a:lstStyle>
          <a:p>
            <a:pPr defTabSz="457200" fontAlgn="base">
              <a:spcBef>
                <a:spcPct val="0"/>
              </a:spcBef>
              <a:spcAft>
                <a:spcPct val="0"/>
              </a:spcAft>
              <a:defRPr/>
            </a:pPr>
            <a:fld id="{B053AB5D-B56B-0144-BCB5-0A2CBCED5D90}" type="datetimeFigureOut">
              <a:rPr lang="en-US" altLang="en-US"/>
              <a:pPr defTabSz="457200" fontAlgn="base">
                <a:spcBef>
                  <a:spcPct val="0"/>
                </a:spcBef>
                <a:spcAft>
                  <a:spcPct val="0"/>
                </a:spcAft>
                <a:defRPr/>
              </a:pPr>
              <a:t>10/6/2016</a:t>
            </a:fld>
            <a:endParaRPr lang="en-US" alt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cs typeface="+mn-cs"/>
              </a:defRPr>
            </a:lvl1pPr>
          </a:lstStyle>
          <a:p>
            <a:pPr defTabSz="457200">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ea typeface="MS PGothic" pitchFamily="34" charset="-128"/>
              </a:defRPr>
            </a:lvl1pPr>
          </a:lstStyle>
          <a:p>
            <a:pPr defTabSz="457200" fontAlgn="base">
              <a:spcBef>
                <a:spcPct val="0"/>
              </a:spcBef>
              <a:spcAft>
                <a:spcPct val="0"/>
              </a:spcAft>
              <a:defRPr/>
            </a:pPr>
            <a:fld id="{C012B54C-76F3-A344-ACD6-7C97F4872B58}" type="slidenum">
              <a:rPr lang="en-US" altLang="en-US"/>
              <a:pPr defTabSz="457200" fontAlgn="base">
                <a:spcBef>
                  <a:spcPct val="0"/>
                </a:spcBef>
                <a:spcAft>
                  <a:spcPct val="0"/>
                </a:spcAft>
                <a:defRPr/>
              </a:pPr>
              <a:t>‹#›</a:t>
            </a:fld>
            <a:endParaRPr lang="en-US" altLang="en-US" dirty="0"/>
          </a:p>
        </p:txBody>
      </p:sp>
      <p:pic>
        <p:nvPicPr>
          <p:cNvPr id="1031" name="Picture 6"/>
          <p:cNvPicPr>
            <a:picLocks noChangeAspect="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8285163" y="300038"/>
            <a:ext cx="401637"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3153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0" fontAlgn="base" hangingPunct="0">
        <a:spcBef>
          <a:spcPct val="0"/>
        </a:spcBef>
        <a:spcAft>
          <a:spcPct val="0"/>
        </a:spcAft>
        <a:defRPr sz="4400" kern="1200">
          <a:solidFill>
            <a:schemeClr val="tx1"/>
          </a:solidFill>
          <a:latin typeface="+mj-lt"/>
          <a:ea typeface="MS PGothic" panose="020B0600070205080204" pitchFamily="34" charset="-128"/>
          <a:cs typeface="+mj-cs"/>
        </a:defRPr>
      </a:lvl1pPr>
      <a:lvl2pPr algn="ctr" defTabSz="457200" rtl="0" eaLnBrk="0" fontAlgn="base" hangingPunct="0">
        <a:spcBef>
          <a:spcPct val="0"/>
        </a:spcBef>
        <a:spcAft>
          <a:spcPct val="0"/>
        </a:spcAft>
        <a:defRPr sz="4400">
          <a:solidFill>
            <a:schemeClr val="tx1"/>
          </a:solidFill>
          <a:latin typeface="Calibri" panose="020F0502020204030204" pitchFamily="34" charset="0"/>
          <a:ea typeface="MS PGothic" panose="020B0600070205080204" pitchFamily="34" charset="-128"/>
        </a:defRPr>
      </a:lvl2pPr>
      <a:lvl3pPr algn="ctr" defTabSz="457200" rtl="0" eaLnBrk="0" fontAlgn="base" hangingPunct="0">
        <a:spcBef>
          <a:spcPct val="0"/>
        </a:spcBef>
        <a:spcAft>
          <a:spcPct val="0"/>
        </a:spcAft>
        <a:defRPr sz="4400">
          <a:solidFill>
            <a:schemeClr val="tx1"/>
          </a:solidFill>
          <a:latin typeface="Calibri" panose="020F0502020204030204" pitchFamily="34" charset="0"/>
          <a:ea typeface="MS PGothic" panose="020B0600070205080204" pitchFamily="34" charset="-128"/>
        </a:defRPr>
      </a:lvl3pPr>
      <a:lvl4pPr algn="ctr" defTabSz="457200" rtl="0" eaLnBrk="0" fontAlgn="base" hangingPunct="0">
        <a:spcBef>
          <a:spcPct val="0"/>
        </a:spcBef>
        <a:spcAft>
          <a:spcPct val="0"/>
        </a:spcAft>
        <a:defRPr sz="4400">
          <a:solidFill>
            <a:schemeClr val="tx1"/>
          </a:solidFill>
          <a:latin typeface="Calibri" panose="020F0502020204030204" pitchFamily="34" charset="0"/>
          <a:ea typeface="MS PGothic" panose="020B0600070205080204" pitchFamily="34" charset="-128"/>
        </a:defRPr>
      </a:lvl4pPr>
      <a:lvl5pPr algn="ctr" defTabSz="457200" rtl="0" eaLnBrk="0" fontAlgn="base" hangingPunct="0">
        <a:spcBef>
          <a:spcPct val="0"/>
        </a:spcBef>
        <a:spcAft>
          <a:spcPct val="0"/>
        </a:spcAft>
        <a:defRPr sz="4400">
          <a:solidFill>
            <a:schemeClr val="tx1"/>
          </a:solidFill>
          <a:latin typeface="Calibri" panose="020F0502020204030204" pitchFamily="34" charset="0"/>
          <a:ea typeface="MS PGothic" panose="020B0600070205080204" pitchFamily="34" charset="-128"/>
        </a:defRPr>
      </a:lvl5pPr>
      <a:lvl6pPr marL="457200" algn="ctr" defTabSz="457200" rtl="0" fontAlgn="base">
        <a:spcBef>
          <a:spcPct val="0"/>
        </a:spcBef>
        <a:spcAft>
          <a:spcPct val="0"/>
        </a:spcAft>
        <a:defRPr sz="4400">
          <a:solidFill>
            <a:schemeClr val="tx1"/>
          </a:solidFill>
          <a:latin typeface="Calibri" panose="020F0502020204030204" pitchFamily="34" charset="0"/>
        </a:defRPr>
      </a:lvl6pPr>
      <a:lvl7pPr marL="914400" algn="ctr" defTabSz="457200" rtl="0" fontAlgn="base">
        <a:spcBef>
          <a:spcPct val="0"/>
        </a:spcBef>
        <a:spcAft>
          <a:spcPct val="0"/>
        </a:spcAft>
        <a:defRPr sz="4400">
          <a:solidFill>
            <a:schemeClr val="tx1"/>
          </a:solidFill>
          <a:latin typeface="Calibri" panose="020F0502020204030204" pitchFamily="34" charset="0"/>
        </a:defRPr>
      </a:lvl7pPr>
      <a:lvl8pPr marL="1371600" algn="ctr" defTabSz="457200" rtl="0" fontAlgn="base">
        <a:spcBef>
          <a:spcPct val="0"/>
        </a:spcBef>
        <a:spcAft>
          <a:spcPct val="0"/>
        </a:spcAft>
        <a:defRPr sz="4400">
          <a:solidFill>
            <a:schemeClr val="tx1"/>
          </a:solidFill>
          <a:latin typeface="Calibri" panose="020F0502020204030204" pitchFamily="34" charset="0"/>
        </a:defRPr>
      </a:lvl8pPr>
      <a:lvl9pPr marL="1828800" algn="ctr" defTabSz="457200"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S PGothic" panose="020B0600070205080204" pitchFamily="34" charset="-128"/>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S PGothic" panose="020B0600070205080204" pitchFamily="34"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S PGothic" panose="020B0600070205080204" pitchFamily="34"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S PGothic" panose="020B0600070205080204" pitchFamily="34"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S PGothic" panose="020B0600070205080204" pitchFamily="34"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3.tiff"/><Relationship Id="rId4" Type="http://schemas.openxmlformats.org/officeDocument/2006/relationships/image" Target="../media/image12.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creativecommons.org/licenses/by/2.0/"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ctrTitle"/>
          </p:nvPr>
        </p:nvSpPr>
        <p:spPr>
          <a:xfrm>
            <a:off x="685800" y="3524250"/>
            <a:ext cx="7772400" cy="1470025"/>
          </a:xfrm>
        </p:spPr>
        <p:txBody>
          <a:bodyPr/>
          <a:lstStyle/>
          <a:p>
            <a:pPr eaLnBrk="1" hangingPunct="1"/>
            <a:r>
              <a:rPr lang="en-US" altLang="en-US" b="1" dirty="0">
                <a:ea typeface="MS PGothic" charset="-128"/>
              </a:rPr>
              <a:t>Categories and Concepts</a:t>
            </a:r>
          </a:p>
        </p:txBody>
      </p:sp>
      <p:sp>
        <p:nvSpPr>
          <p:cNvPr id="3" name="Subtitle 2"/>
          <p:cNvSpPr>
            <a:spLocks noGrp="1"/>
          </p:cNvSpPr>
          <p:nvPr>
            <p:ph type="subTitle" idx="1"/>
          </p:nvPr>
        </p:nvSpPr>
        <p:spPr>
          <a:xfrm>
            <a:off x="1371600" y="4635500"/>
            <a:ext cx="6400800" cy="1752600"/>
          </a:xfrm>
        </p:spPr>
        <p:txBody>
          <a:bodyPr rtlCol="0">
            <a:normAutofit/>
          </a:bodyPr>
          <a:lstStyle/>
          <a:p>
            <a:pPr eaLnBrk="1" fontAlgn="auto" hangingPunct="1">
              <a:spcAft>
                <a:spcPts val="0"/>
              </a:spcAft>
              <a:buFont typeface="Arial"/>
              <a:buNone/>
              <a:defRPr/>
            </a:pPr>
            <a:r>
              <a:rPr lang="en-US" dirty="0">
                <a:ea typeface="+mn-ea"/>
              </a:rPr>
              <a:t>[Professor Name]</a:t>
            </a:r>
          </a:p>
          <a:p>
            <a:pPr eaLnBrk="1" fontAlgn="auto" hangingPunct="1">
              <a:spcAft>
                <a:spcPts val="0"/>
              </a:spcAft>
              <a:buFont typeface="Arial"/>
              <a:buNone/>
              <a:defRPr/>
            </a:pPr>
            <a:r>
              <a:rPr lang="en-US" dirty="0">
                <a:ea typeface="+mn-ea"/>
              </a:rPr>
              <a:t>[Class and Section Number]</a:t>
            </a:r>
          </a:p>
        </p:txBody>
      </p:sp>
      <p:pic>
        <p:nvPicPr>
          <p:cNvPr id="14339" name="Picture 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57638" y="6275388"/>
            <a:ext cx="1228725"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8175" y="347663"/>
            <a:ext cx="5154613" cy="3440112"/>
          </a:xfrm>
          <a:prstGeom prst="rect">
            <a:avLst/>
          </a:prstGeom>
          <a:ln>
            <a:noFill/>
          </a:ln>
          <a:effectLst/>
        </p:spPr>
      </p:pic>
    </p:spTree>
    <p:extLst>
      <p:ext uri="{BB962C8B-B14F-4D97-AF65-F5344CB8AC3E}">
        <p14:creationId xmlns:p14="http://schemas.microsoft.com/office/powerpoint/2010/main" val="42352145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Fuzzy Categories</a:t>
            </a:r>
          </a:p>
        </p:txBody>
      </p:sp>
      <p:sp>
        <p:nvSpPr>
          <p:cNvPr id="3" name="Content Placeholder 2"/>
          <p:cNvSpPr>
            <a:spLocks noGrp="1"/>
          </p:cNvSpPr>
          <p:nvPr>
            <p:ph idx="1"/>
          </p:nvPr>
        </p:nvSpPr>
        <p:spPr>
          <a:xfrm>
            <a:off x="457200" y="1600200"/>
            <a:ext cx="3986213" cy="4525963"/>
          </a:xfrm>
        </p:spPr>
        <p:txBody>
          <a:bodyPr/>
          <a:lstStyle/>
          <a:p>
            <a:pPr>
              <a:buFont typeface="Wingdings" panose="05000000000000000000" pitchFamily="2" charset="2"/>
              <a:buChar char="§"/>
            </a:pPr>
            <a:r>
              <a:rPr lang="en-US" dirty="0">
                <a:solidFill>
                  <a:srgbClr val="00B0F0"/>
                </a:solidFill>
              </a:rPr>
              <a:t>What is the most typical bird you can think of?</a:t>
            </a:r>
          </a:p>
          <a:p>
            <a:pPr>
              <a:buFont typeface="Wingdings" panose="05000000000000000000" pitchFamily="2" charset="2"/>
              <a:buChar char="§"/>
            </a:pPr>
            <a:r>
              <a:rPr lang="en-US" dirty="0">
                <a:solidFill>
                  <a:srgbClr val="00B0F0"/>
                </a:solidFill>
              </a:rPr>
              <a:t>What about this? </a:t>
            </a:r>
          </a:p>
          <a:p>
            <a:pPr>
              <a:buFont typeface="Wingdings" panose="05000000000000000000" pitchFamily="2" charset="2"/>
              <a:buChar char="§"/>
            </a:pPr>
            <a:r>
              <a:rPr lang="en-US" dirty="0"/>
              <a:t>Borderline items</a:t>
            </a:r>
          </a:p>
          <a:p>
            <a:pPr>
              <a:buFont typeface="Wingdings" panose="05000000000000000000" pitchFamily="2" charset="2"/>
              <a:buChar char="§"/>
            </a:pPr>
            <a:r>
              <a:rPr lang="en-US" dirty="0"/>
              <a:t>Typicality</a:t>
            </a:r>
          </a:p>
          <a:p>
            <a:pPr>
              <a:buFont typeface="Wingdings" panose="05000000000000000000" pitchFamily="2" charset="2"/>
              <a:buChar char="§"/>
            </a:pPr>
            <a:r>
              <a:rPr lang="en-US" dirty="0"/>
              <a:t>Prototype</a:t>
            </a:r>
          </a:p>
          <a:p>
            <a:pPr marL="0" indent="0">
              <a:buNone/>
            </a:pPr>
            <a:endParaRPr lang="en-US"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43413" y="1600200"/>
            <a:ext cx="3757779" cy="354564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2130" y="1600200"/>
            <a:ext cx="3929062" cy="392906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2130" y="1613334"/>
            <a:ext cx="3929062" cy="3915927"/>
          </a:xfrm>
          <a:prstGeom prst="rect">
            <a:avLst/>
          </a:prstGeom>
        </p:spPr>
      </p:pic>
    </p:spTree>
    <p:extLst>
      <p:ext uri="{BB962C8B-B14F-4D97-AF65-F5344CB8AC3E}">
        <p14:creationId xmlns:p14="http://schemas.microsoft.com/office/powerpoint/2010/main" val="334019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9"/>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a:bodyPr>
          <a:lstStyle/>
          <a:p>
            <a:pPr eaLnBrk="1" fontAlgn="auto" hangingPunct="1">
              <a:spcAft>
                <a:spcPts val="0"/>
              </a:spcAft>
              <a:buFont typeface="Arial"/>
              <a:buChar char="•"/>
              <a:defRPr/>
            </a:pPr>
            <a:r>
              <a:rPr lang="en-US" b="1" dirty="0">
                <a:solidFill>
                  <a:schemeClr val="bg1">
                    <a:lumMod val="75000"/>
                  </a:schemeClr>
                </a:solidFill>
                <a:ea typeface="+mn-ea"/>
              </a:rPr>
              <a:t>Introduction</a:t>
            </a:r>
          </a:p>
          <a:p>
            <a:pPr eaLnBrk="1" fontAlgn="auto" hangingPunct="1">
              <a:spcAft>
                <a:spcPts val="0"/>
              </a:spcAft>
              <a:buFont typeface="Arial"/>
              <a:buChar char="•"/>
              <a:defRPr/>
            </a:pPr>
            <a:r>
              <a:rPr lang="en-US" b="1" dirty="0">
                <a:solidFill>
                  <a:schemeClr val="bg1">
                    <a:lumMod val="75000"/>
                  </a:schemeClr>
                </a:solidFill>
                <a:ea typeface="+mn-ea"/>
              </a:rPr>
              <a:t>Fuzzy Categories</a:t>
            </a:r>
          </a:p>
          <a:p>
            <a:pPr eaLnBrk="1" fontAlgn="auto" hangingPunct="1">
              <a:spcAft>
                <a:spcPts val="0"/>
              </a:spcAft>
              <a:buFont typeface="Arial"/>
              <a:buChar char="•"/>
              <a:defRPr/>
            </a:pPr>
            <a:r>
              <a:rPr lang="en-US" b="1" dirty="0">
                <a:ea typeface="+mn-ea"/>
              </a:rPr>
              <a:t>Source Typicality</a:t>
            </a:r>
          </a:p>
          <a:p>
            <a:pPr lvl="1" eaLnBrk="1" fontAlgn="auto" hangingPunct="1">
              <a:spcAft>
                <a:spcPts val="0"/>
              </a:spcAft>
              <a:buFont typeface="Arial"/>
              <a:buChar char="•"/>
              <a:defRPr/>
            </a:pPr>
            <a:r>
              <a:rPr lang="en-US" b="1" dirty="0">
                <a:ea typeface="+mn-ea"/>
              </a:rPr>
              <a:t>Family resemblance theory</a:t>
            </a:r>
          </a:p>
          <a:p>
            <a:pPr eaLnBrk="1" fontAlgn="auto" hangingPunct="1">
              <a:spcAft>
                <a:spcPts val="0"/>
              </a:spcAft>
              <a:buFont typeface="Arial"/>
              <a:buChar char="•"/>
              <a:defRPr/>
            </a:pPr>
            <a:r>
              <a:rPr lang="en-US" b="1" dirty="0">
                <a:solidFill>
                  <a:schemeClr val="bg1">
                    <a:lumMod val="75000"/>
                  </a:schemeClr>
                </a:solidFill>
                <a:ea typeface="+mn-ea"/>
              </a:rPr>
              <a:t>Category Hierarchies</a:t>
            </a:r>
          </a:p>
          <a:p>
            <a:pPr eaLnBrk="1" fontAlgn="auto" hangingPunct="1">
              <a:spcAft>
                <a:spcPts val="0"/>
              </a:spcAft>
              <a:buFont typeface="Arial"/>
              <a:buChar char="•"/>
              <a:defRPr/>
            </a:pPr>
            <a:r>
              <a:rPr lang="en-US" b="1" dirty="0">
                <a:solidFill>
                  <a:schemeClr val="bg1">
                    <a:lumMod val="75000"/>
                  </a:schemeClr>
                </a:solidFill>
                <a:ea typeface="+mn-ea"/>
              </a:rPr>
              <a:t>Theories of Concept Representation</a:t>
            </a:r>
          </a:p>
          <a:p>
            <a:pPr eaLnBrk="1" fontAlgn="auto" hangingPunct="1">
              <a:spcAft>
                <a:spcPts val="0"/>
              </a:spcAft>
              <a:buFont typeface="Arial"/>
              <a:buChar char="•"/>
              <a:defRPr/>
            </a:pPr>
            <a:r>
              <a:rPr lang="en-US" b="1" dirty="0">
                <a:solidFill>
                  <a:schemeClr val="bg1">
                    <a:lumMod val="75000"/>
                  </a:schemeClr>
                </a:solidFill>
                <a:ea typeface="+mn-ea"/>
              </a:rPr>
              <a:t>Knowledge</a:t>
            </a:r>
          </a:p>
        </p:txBody>
      </p:sp>
    </p:spTree>
    <p:extLst>
      <p:ext uri="{BB962C8B-B14F-4D97-AF65-F5344CB8AC3E}">
        <p14:creationId xmlns:p14="http://schemas.microsoft.com/office/powerpoint/2010/main" val="5396238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Source Typicality</a:t>
            </a:r>
          </a:p>
        </p:txBody>
      </p:sp>
      <p:sp>
        <p:nvSpPr>
          <p:cNvPr id="3" name="Content Placeholder 2"/>
          <p:cNvSpPr>
            <a:spLocks noGrp="1"/>
          </p:cNvSpPr>
          <p:nvPr>
            <p:ph idx="1"/>
          </p:nvPr>
        </p:nvSpPr>
        <p:spPr>
          <a:xfrm>
            <a:off x="457200" y="1301624"/>
            <a:ext cx="8229600" cy="4525963"/>
          </a:xfrm>
        </p:spPr>
        <p:txBody>
          <a:bodyPr/>
          <a:lstStyle/>
          <a:p>
            <a:pPr>
              <a:buFont typeface="Wingdings" panose="05000000000000000000" pitchFamily="2" charset="2"/>
              <a:buChar char="§"/>
            </a:pPr>
            <a:r>
              <a:rPr lang="en-US" sz="3400" dirty="0"/>
              <a:t>Family resemblance theory</a:t>
            </a:r>
          </a:p>
          <a:p>
            <a:pPr>
              <a:buFont typeface="Wingdings" panose="05000000000000000000" pitchFamily="2" charset="2"/>
              <a:buChar char="§"/>
            </a:pPr>
            <a:r>
              <a:rPr lang="en-US" sz="3400" dirty="0"/>
              <a:t>How are humans different from other species?</a:t>
            </a:r>
          </a:p>
          <a:p>
            <a:pPr>
              <a:buFont typeface="Wingdings" panose="05000000000000000000" pitchFamily="2" charset="2"/>
              <a:buChar char="§"/>
            </a:pPr>
            <a:r>
              <a:rPr lang="en-US" sz="3400" dirty="0"/>
              <a:t>What similarities and differences do humans, ravens, and chimpanzees have?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13581" y="4445581"/>
            <a:ext cx="2476856" cy="1649625"/>
          </a:xfrm>
          <a:prstGeom prst="rect">
            <a:avLst/>
          </a:prstGeom>
          <a:ln w="3175">
            <a:solidFill>
              <a:schemeClr val="tx1"/>
            </a:solidFill>
          </a:ln>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69961" y="4437316"/>
            <a:ext cx="2373502" cy="1657890"/>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7200" y="4413378"/>
            <a:ext cx="2529064" cy="1681828"/>
          </a:xfrm>
          <a:prstGeom prst="rect">
            <a:avLst/>
          </a:prstGeom>
        </p:spPr>
      </p:pic>
    </p:spTree>
    <p:extLst>
      <p:ext uri="{BB962C8B-B14F-4D97-AF65-F5344CB8AC3E}">
        <p14:creationId xmlns:p14="http://schemas.microsoft.com/office/powerpoint/2010/main" val="339148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fontScale="92500" lnSpcReduction="10000"/>
          </a:bodyPr>
          <a:lstStyle/>
          <a:p>
            <a:pPr eaLnBrk="1" fontAlgn="auto" hangingPunct="1">
              <a:spcAft>
                <a:spcPts val="0"/>
              </a:spcAft>
              <a:buFont typeface="Arial"/>
              <a:buChar char="•"/>
              <a:defRPr/>
            </a:pPr>
            <a:r>
              <a:rPr lang="en-US" b="1" dirty="0">
                <a:solidFill>
                  <a:schemeClr val="bg1">
                    <a:lumMod val="75000"/>
                  </a:schemeClr>
                </a:solidFill>
                <a:ea typeface="+mn-ea"/>
              </a:rPr>
              <a:t>Introduction</a:t>
            </a:r>
          </a:p>
          <a:p>
            <a:pPr eaLnBrk="1" fontAlgn="auto" hangingPunct="1">
              <a:spcAft>
                <a:spcPts val="0"/>
              </a:spcAft>
              <a:buFont typeface="Arial"/>
              <a:buChar char="•"/>
              <a:defRPr/>
            </a:pPr>
            <a:r>
              <a:rPr lang="en-US" b="1" dirty="0">
                <a:solidFill>
                  <a:schemeClr val="bg1">
                    <a:lumMod val="75000"/>
                  </a:schemeClr>
                </a:solidFill>
                <a:ea typeface="+mn-ea"/>
              </a:rPr>
              <a:t>Fuzzy Categories</a:t>
            </a:r>
          </a:p>
          <a:p>
            <a:pPr eaLnBrk="1" fontAlgn="auto" hangingPunct="1">
              <a:spcAft>
                <a:spcPts val="0"/>
              </a:spcAft>
              <a:buFont typeface="Arial"/>
              <a:buChar char="•"/>
              <a:defRPr/>
            </a:pPr>
            <a:r>
              <a:rPr lang="en-US" b="1" dirty="0">
                <a:solidFill>
                  <a:schemeClr val="bg1">
                    <a:lumMod val="75000"/>
                  </a:schemeClr>
                </a:solidFill>
                <a:ea typeface="+mn-ea"/>
              </a:rPr>
              <a:t>Source Typicality</a:t>
            </a:r>
          </a:p>
          <a:p>
            <a:pPr eaLnBrk="1" fontAlgn="auto" hangingPunct="1">
              <a:spcAft>
                <a:spcPts val="0"/>
              </a:spcAft>
              <a:buFont typeface="Arial"/>
              <a:buChar char="•"/>
              <a:defRPr/>
            </a:pPr>
            <a:r>
              <a:rPr lang="en-US" b="1" dirty="0">
                <a:ea typeface="+mn-ea"/>
              </a:rPr>
              <a:t>Category Hierarchies</a:t>
            </a:r>
          </a:p>
          <a:p>
            <a:pPr lvl="1" eaLnBrk="1" fontAlgn="auto" hangingPunct="1">
              <a:spcAft>
                <a:spcPts val="0"/>
              </a:spcAft>
              <a:buFont typeface="Arial"/>
              <a:buChar char="•"/>
              <a:defRPr/>
            </a:pPr>
            <a:r>
              <a:rPr lang="en-US" b="1" dirty="0">
                <a:ea typeface="+mn-ea"/>
              </a:rPr>
              <a:t>Superordinate</a:t>
            </a:r>
          </a:p>
          <a:p>
            <a:pPr lvl="1" eaLnBrk="1" fontAlgn="auto" hangingPunct="1">
              <a:spcAft>
                <a:spcPts val="0"/>
              </a:spcAft>
              <a:buFont typeface="Arial"/>
              <a:buChar char="•"/>
              <a:defRPr/>
            </a:pPr>
            <a:r>
              <a:rPr lang="en-US" b="1" dirty="0">
                <a:ea typeface="+mn-ea"/>
              </a:rPr>
              <a:t>Basic</a:t>
            </a:r>
          </a:p>
          <a:p>
            <a:pPr lvl="1" eaLnBrk="1" fontAlgn="auto" hangingPunct="1">
              <a:spcAft>
                <a:spcPts val="0"/>
              </a:spcAft>
              <a:buFont typeface="Arial"/>
              <a:buChar char="•"/>
              <a:defRPr/>
            </a:pPr>
            <a:r>
              <a:rPr lang="en-US" b="1" dirty="0">
                <a:ea typeface="+mn-ea"/>
              </a:rPr>
              <a:t>Subordinate</a:t>
            </a:r>
          </a:p>
          <a:p>
            <a:pPr eaLnBrk="1" fontAlgn="auto" hangingPunct="1">
              <a:spcAft>
                <a:spcPts val="0"/>
              </a:spcAft>
              <a:buFont typeface="Arial"/>
              <a:buChar char="•"/>
              <a:defRPr/>
            </a:pPr>
            <a:r>
              <a:rPr lang="en-US" b="1" dirty="0">
                <a:solidFill>
                  <a:schemeClr val="bg1">
                    <a:lumMod val="75000"/>
                  </a:schemeClr>
                </a:solidFill>
                <a:ea typeface="+mn-ea"/>
              </a:rPr>
              <a:t>Theories of Concept Representation</a:t>
            </a:r>
          </a:p>
          <a:p>
            <a:pPr eaLnBrk="1" fontAlgn="auto" hangingPunct="1">
              <a:spcAft>
                <a:spcPts val="0"/>
              </a:spcAft>
              <a:buFont typeface="Arial"/>
              <a:buChar char="•"/>
              <a:defRPr/>
            </a:pPr>
            <a:r>
              <a:rPr lang="en-US" b="1" dirty="0">
                <a:solidFill>
                  <a:schemeClr val="bg1">
                    <a:lumMod val="75000"/>
                  </a:schemeClr>
                </a:solidFill>
                <a:ea typeface="+mn-ea"/>
              </a:rPr>
              <a:t>Knowledge</a:t>
            </a:r>
          </a:p>
        </p:txBody>
      </p:sp>
    </p:spTree>
    <p:extLst>
      <p:ext uri="{BB962C8B-B14F-4D97-AF65-F5344CB8AC3E}">
        <p14:creationId xmlns:p14="http://schemas.microsoft.com/office/powerpoint/2010/main" val="5262106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Categorical Hierarchies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1619" y="1417638"/>
            <a:ext cx="7240761" cy="4791042"/>
          </a:xfrm>
          <a:prstGeom prst="rect">
            <a:avLst/>
          </a:prstGeom>
        </p:spPr>
      </p:pic>
    </p:spTree>
    <p:extLst>
      <p:ext uri="{BB962C8B-B14F-4D97-AF65-F5344CB8AC3E}">
        <p14:creationId xmlns:p14="http://schemas.microsoft.com/office/powerpoint/2010/main" val="15706156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lnSpcReduction="10000"/>
          </a:bodyPr>
          <a:lstStyle/>
          <a:p>
            <a:pPr eaLnBrk="1" fontAlgn="auto" hangingPunct="1">
              <a:spcAft>
                <a:spcPts val="0"/>
              </a:spcAft>
              <a:buFont typeface="Arial"/>
              <a:buChar char="•"/>
              <a:defRPr/>
            </a:pPr>
            <a:r>
              <a:rPr lang="en-US" b="1" dirty="0">
                <a:solidFill>
                  <a:schemeClr val="bg1">
                    <a:lumMod val="75000"/>
                  </a:schemeClr>
                </a:solidFill>
                <a:ea typeface="+mn-ea"/>
              </a:rPr>
              <a:t>Introduction</a:t>
            </a:r>
          </a:p>
          <a:p>
            <a:pPr eaLnBrk="1" fontAlgn="auto" hangingPunct="1">
              <a:spcAft>
                <a:spcPts val="0"/>
              </a:spcAft>
              <a:buFont typeface="Arial"/>
              <a:buChar char="•"/>
              <a:defRPr/>
            </a:pPr>
            <a:r>
              <a:rPr lang="en-US" b="1" dirty="0">
                <a:solidFill>
                  <a:schemeClr val="bg1">
                    <a:lumMod val="75000"/>
                  </a:schemeClr>
                </a:solidFill>
                <a:ea typeface="+mn-ea"/>
              </a:rPr>
              <a:t>Fuzzy Categories</a:t>
            </a:r>
          </a:p>
          <a:p>
            <a:pPr eaLnBrk="1" fontAlgn="auto" hangingPunct="1">
              <a:spcAft>
                <a:spcPts val="0"/>
              </a:spcAft>
              <a:buFont typeface="Arial"/>
              <a:buChar char="•"/>
              <a:defRPr/>
            </a:pPr>
            <a:r>
              <a:rPr lang="en-US" b="1" dirty="0">
                <a:solidFill>
                  <a:schemeClr val="bg1">
                    <a:lumMod val="75000"/>
                  </a:schemeClr>
                </a:solidFill>
                <a:ea typeface="+mn-ea"/>
              </a:rPr>
              <a:t>Source Typicality</a:t>
            </a:r>
          </a:p>
          <a:p>
            <a:pPr eaLnBrk="1" fontAlgn="auto" hangingPunct="1">
              <a:spcAft>
                <a:spcPts val="0"/>
              </a:spcAft>
              <a:buFont typeface="Arial"/>
              <a:buChar char="•"/>
              <a:defRPr/>
            </a:pPr>
            <a:r>
              <a:rPr lang="en-US" b="1" dirty="0">
                <a:solidFill>
                  <a:schemeClr val="bg1">
                    <a:lumMod val="75000"/>
                  </a:schemeClr>
                </a:solidFill>
                <a:ea typeface="+mn-ea"/>
              </a:rPr>
              <a:t>Category Hierarchies</a:t>
            </a:r>
          </a:p>
          <a:p>
            <a:pPr eaLnBrk="1" fontAlgn="auto" hangingPunct="1">
              <a:spcAft>
                <a:spcPts val="0"/>
              </a:spcAft>
              <a:buFont typeface="Arial"/>
              <a:buChar char="•"/>
              <a:defRPr/>
            </a:pPr>
            <a:r>
              <a:rPr lang="en-US" b="1" dirty="0">
                <a:ea typeface="+mn-ea"/>
              </a:rPr>
              <a:t>Theories of Concept Representation</a:t>
            </a:r>
          </a:p>
          <a:p>
            <a:pPr lvl="1" eaLnBrk="1" fontAlgn="auto" hangingPunct="1">
              <a:spcAft>
                <a:spcPts val="0"/>
              </a:spcAft>
              <a:buFont typeface="Arial"/>
              <a:buChar char="•"/>
              <a:defRPr/>
            </a:pPr>
            <a:r>
              <a:rPr lang="en-US" b="1" dirty="0">
                <a:ea typeface="+mn-ea"/>
              </a:rPr>
              <a:t>Prototype theory</a:t>
            </a:r>
          </a:p>
          <a:p>
            <a:pPr lvl="1" eaLnBrk="1" fontAlgn="auto" hangingPunct="1">
              <a:spcAft>
                <a:spcPts val="0"/>
              </a:spcAft>
              <a:buFont typeface="Arial"/>
              <a:buChar char="•"/>
              <a:defRPr/>
            </a:pPr>
            <a:r>
              <a:rPr lang="en-US" b="1" dirty="0">
                <a:ea typeface="+mn-ea"/>
              </a:rPr>
              <a:t>Exemplar theory</a:t>
            </a:r>
          </a:p>
          <a:p>
            <a:pPr eaLnBrk="1" fontAlgn="auto" hangingPunct="1">
              <a:spcAft>
                <a:spcPts val="0"/>
              </a:spcAft>
              <a:buFont typeface="Arial"/>
              <a:buChar char="•"/>
              <a:defRPr/>
            </a:pPr>
            <a:r>
              <a:rPr lang="en-US" b="1" dirty="0">
                <a:solidFill>
                  <a:schemeClr val="bg1">
                    <a:lumMod val="75000"/>
                  </a:schemeClr>
                </a:solidFill>
                <a:ea typeface="+mn-ea"/>
              </a:rPr>
              <a:t>Knowledge</a:t>
            </a:r>
          </a:p>
        </p:txBody>
      </p:sp>
    </p:spTree>
    <p:extLst>
      <p:ext uri="{BB962C8B-B14F-4D97-AF65-F5344CB8AC3E}">
        <p14:creationId xmlns:p14="http://schemas.microsoft.com/office/powerpoint/2010/main" val="36718038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u="sng" dirty="0"/>
              <a:t>Theories of Concept Representation</a:t>
            </a:r>
          </a:p>
        </p:txBody>
      </p:sp>
      <p:sp>
        <p:nvSpPr>
          <p:cNvPr id="6" name="Content Placeholder 5"/>
          <p:cNvSpPr>
            <a:spLocks noGrp="1"/>
          </p:cNvSpPr>
          <p:nvPr>
            <p:ph idx="1"/>
          </p:nvPr>
        </p:nvSpPr>
        <p:spPr>
          <a:xfrm>
            <a:off x="457200" y="1897912"/>
            <a:ext cx="4561367" cy="2929270"/>
          </a:xfrm>
        </p:spPr>
        <p:txBody>
          <a:bodyPr/>
          <a:lstStyle/>
          <a:p>
            <a:pPr marL="0" indent="0">
              <a:buNone/>
            </a:pPr>
            <a:r>
              <a:rPr lang="en-US" b="1" dirty="0"/>
              <a:t>Prototype Theory</a:t>
            </a:r>
          </a:p>
          <a:p>
            <a:pPr lvl="1">
              <a:buFont typeface="Wingdings" panose="05000000000000000000" pitchFamily="2" charset="2"/>
              <a:buChar char="§"/>
            </a:pPr>
            <a:r>
              <a:rPr lang="en-US" dirty="0"/>
              <a:t>Summary representation</a:t>
            </a:r>
          </a:p>
          <a:p>
            <a:pPr lvl="1">
              <a:buFont typeface="Wingdings" panose="05000000000000000000" pitchFamily="2" charset="2"/>
              <a:buChar char="§"/>
            </a:pPr>
            <a:r>
              <a:rPr lang="en-US" dirty="0"/>
              <a:t>Weighted features</a:t>
            </a:r>
          </a:p>
          <a:p>
            <a:pPr lvl="1">
              <a:buFont typeface="Wingdings" panose="05000000000000000000" pitchFamily="2" charset="2"/>
              <a:buChar char="§"/>
            </a:pPr>
            <a:endParaRPr lang="en-US" dirty="0"/>
          </a:p>
          <a:p>
            <a:pPr marL="0" indent="0">
              <a:buNone/>
            </a:pPr>
            <a:r>
              <a:rPr lang="en-US" b="1" dirty="0"/>
              <a:t>Exemplar Theory</a:t>
            </a:r>
          </a:p>
          <a:p>
            <a:pPr lvl="1">
              <a:buFont typeface="Wingdings" panose="05000000000000000000" pitchFamily="2" charset="2"/>
              <a:buChar char="§"/>
            </a:pPr>
            <a:r>
              <a:rPr lang="en-US" dirty="0"/>
              <a:t>Close similarity</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964" y="1794245"/>
            <a:ext cx="3253836" cy="4311501"/>
          </a:xfrm>
          <a:prstGeom prst="rect">
            <a:avLst/>
          </a:prstGeom>
        </p:spPr>
      </p:pic>
    </p:spTree>
    <p:extLst>
      <p:ext uri="{BB962C8B-B14F-4D97-AF65-F5344CB8AC3E}">
        <p14:creationId xmlns:p14="http://schemas.microsoft.com/office/powerpoint/2010/main" val="4252305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p:txBody>
          <a:bodyPr/>
          <a:lstStyle/>
          <a:p>
            <a:pPr eaLnBrk="1" hangingPunct="1"/>
            <a:r>
              <a:rPr lang="en-US" altLang="en-US" b="1" u="sng" dirty="0">
                <a:solidFill>
                  <a:srgbClr val="00B0F0"/>
                </a:solidFill>
                <a:ea typeface="MS PGothic" charset="-128"/>
              </a:rPr>
              <a:t>Stop, Think, Discuss</a:t>
            </a:r>
          </a:p>
        </p:txBody>
      </p:sp>
      <p:sp>
        <p:nvSpPr>
          <p:cNvPr id="30722" name="Content Placeholder 5"/>
          <p:cNvSpPr>
            <a:spLocks noGrp="1"/>
          </p:cNvSpPr>
          <p:nvPr>
            <p:ph sz="half" idx="1"/>
          </p:nvPr>
        </p:nvSpPr>
        <p:spPr>
          <a:xfrm>
            <a:off x="2353616" y="5259388"/>
            <a:ext cx="4436767" cy="694845"/>
          </a:xfrm>
        </p:spPr>
        <p:txBody>
          <a:bodyPr/>
          <a:lstStyle/>
          <a:p>
            <a:pPr marL="0" indent="0">
              <a:buNone/>
            </a:pPr>
            <a:r>
              <a:rPr lang="en-US" altLang="en-US" b="1" dirty="0">
                <a:ea typeface="MS PGothic" charset="-128"/>
              </a:rPr>
              <a:t>What kind of animal is this? </a:t>
            </a:r>
            <a:endParaRPr lang="en-US" altLang="en-US" dirty="0">
              <a:ea typeface="MS PGothic" charset="-12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238" y="1417638"/>
            <a:ext cx="5343525" cy="3556000"/>
          </a:xfrm>
          <a:prstGeom prst="rect">
            <a:avLst/>
          </a:prstGeom>
          <a:ln>
            <a:noFill/>
          </a:ln>
          <a:effectLst/>
        </p:spPr>
      </p:pic>
    </p:spTree>
    <p:extLst>
      <p:ext uri="{BB962C8B-B14F-4D97-AF65-F5344CB8AC3E}">
        <p14:creationId xmlns:p14="http://schemas.microsoft.com/office/powerpoint/2010/main" val="1538672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a:bodyPr>
          <a:lstStyle/>
          <a:p>
            <a:pPr eaLnBrk="1" fontAlgn="auto" hangingPunct="1">
              <a:spcAft>
                <a:spcPts val="0"/>
              </a:spcAft>
              <a:buFont typeface="Arial"/>
              <a:buChar char="•"/>
              <a:defRPr/>
            </a:pPr>
            <a:r>
              <a:rPr lang="en-US" b="1" dirty="0">
                <a:solidFill>
                  <a:schemeClr val="bg1">
                    <a:lumMod val="75000"/>
                  </a:schemeClr>
                </a:solidFill>
                <a:ea typeface="+mn-ea"/>
              </a:rPr>
              <a:t>Introduction</a:t>
            </a:r>
          </a:p>
          <a:p>
            <a:pPr eaLnBrk="1" fontAlgn="auto" hangingPunct="1">
              <a:spcAft>
                <a:spcPts val="0"/>
              </a:spcAft>
              <a:buFont typeface="Arial"/>
              <a:buChar char="•"/>
              <a:defRPr/>
            </a:pPr>
            <a:r>
              <a:rPr lang="en-US" b="1" dirty="0">
                <a:solidFill>
                  <a:schemeClr val="bg1">
                    <a:lumMod val="75000"/>
                  </a:schemeClr>
                </a:solidFill>
                <a:ea typeface="+mn-ea"/>
              </a:rPr>
              <a:t>Fuzzy Categories</a:t>
            </a:r>
          </a:p>
          <a:p>
            <a:pPr eaLnBrk="1" fontAlgn="auto" hangingPunct="1">
              <a:spcAft>
                <a:spcPts val="0"/>
              </a:spcAft>
              <a:buFont typeface="Arial"/>
              <a:buChar char="•"/>
              <a:defRPr/>
            </a:pPr>
            <a:r>
              <a:rPr lang="en-US" b="1" dirty="0">
                <a:solidFill>
                  <a:schemeClr val="bg1">
                    <a:lumMod val="75000"/>
                  </a:schemeClr>
                </a:solidFill>
                <a:ea typeface="+mn-ea"/>
              </a:rPr>
              <a:t>Source Typicality</a:t>
            </a:r>
          </a:p>
          <a:p>
            <a:pPr eaLnBrk="1" fontAlgn="auto" hangingPunct="1">
              <a:spcAft>
                <a:spcPts val="0"/>
              </a:spcAft>
              <a:buFont typeface="Arial"/>
              <a:buChar char="•"/>
              <a:defRPr/>
            </a:pPr>
            <a:r>
              <a:rPr lang="en-US" b="1" dirty="0">
                <a:solidFill>
                  <a:schemeClr val="bg1">
                    <a:lumMod val="75000"/>
                  </a:schemeClr>
                </a:solidFill>
                <a:ea typeface="+mn-ea"/>
              </a:rPr>
              <a:t>Category Hierarchies</a:t>
            </a:r>
          </a:p>
          <a:p>
            <a:pPr eaLnBrk="1" fontAlgn="auto" hangingPunct="1">
              <a:spcAft>
                <a:spcPts val="0"/>
              </a:spcAft>
              <a:buFont typeface="Arial"/>
              <a:buChar char="•"/>
              <a:defRPr/>
            </a:pPr>
            <a:r>
              <a:rPr lang="en-US" b="1" dirty="0">
                <a:solidFill>
                  <a:schemeClr val="bg1">
                    <a:lumMod val="75000"/>
                  </a:schemeClr>
                </a:solidFill>
                <a:ea typeface="+mn-ea"/>
              </a:rPr>
              <a:t>Theories of Concept Representation</a:t>
            </a:r>
          </a:p>
          <a:p>
            <a:pPr eaLnBrk="1" fontAlgn="auto" hangingPunct="1">
              <a:spcAft>
                <a:spcPts val="0"/>
              </a:spcAft>
              <a:buFont typeface="Arial"/>
              <a:buChar char="•"/>
              <a:defRPr/>
            </a:pPr>
            <a:r>
              <a:rPr lang="en-US" b="1" dirty="0">
                <a:ea typeface="+mn-ea"/>
              </a:rPr>
              <a:t>Knowledge</a:t>
            </a:r>
          </a:p>
        </p:txBody>
      </p:sp>
    </p:spTree>
    <p:extLst>
      <p:ext uri="{BB962C8B-B14F-4D97-AF65-F5344CB8AC3E}">
        <p14:creationId xmlns:p14="http://schemas.microsoft.com/office/powerpoint/2010/main" val="15819173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lstStyle/>
          <a:p>
            <a:pPr eaLnBrk="1" hangingPunct="1"/>
            <a:r>
              <a:rPr lang="en-US" altLang="en-US" b="1" u="sng" dirty="0">
                <a:ea typeface="MS PGothic" charset="-128"/>
              </a:rPr>
              <a:t>Knowledge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8775" y="1733550"/>
            <a:ext cx="5886450" cy="4414838"/>
          </a:xfrm>
          <a:prstGeom prst="rect">
            <a:avLst/>
          </a:prstGeom>
          <a:ln>
            <a:noFill/>
          </a:ln>
          <a:effectLst/>
        </p:spPr>
      </p:pic>
    </p:spTree>
    <p:extLst>
      <p:ext uri="{BB962C8B-B14F-4D97-AF65-F5344CB8AC3E}">
        <p14:creationId xmlns:p14="http://schemas.microsoft.com/office/powerpoint/2010/main" val="41280505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p:txBody>
          <a:bodyPr/>
          <a:lstStyle/>
          <a:p>
            <a:r>
              <a:rPr lang="en-US" altLang="en-US" b="1" u="sng" dirty="0">
                <a:ea typeface="MS PGothic" charset="-128"/>
              </a:rPr>
              <a:t>Learning Objectives</a:t>
            </a:r>
            <a:endParaRPr lang="en-US" altLang="en-US" dirty="0">
              <a:ea typeface="MS PGothic" charset="-128"/>
            </a:endParaRPr>
          </a:p>
        </p:txBody>
      </p:sp>
      <p:sp>
        <p:nvSpPr>
          <p:cNvPr id="16386" name="Content Placeholder 2"/>
          <p:cNvSpPr>
            <a:spLocks noGrp="1"/>
          </p:cNvSpPr>
          <p:nvPr>
            <p:ph idx="1"/>
          </p:nvPr>
        </p:nvSpPr>
        <p:spPr>
          <a:xfrm>
            <a:off x="457200" y="1562878"/>
            <a:ext cx="8229600" cy="4525963"/>
          </a:xfrm>
        </p:spPr>
        <p:txBody>
          <a:bodyPr/>
          <a:lstStyle/>
          <a:p>
            <a:pPr marL="514350" indent="-514350">
              <a:buFont typeface="Calibri" charset="0"/>
              <a:buAutoNum type="arabicPeriod"/>
            </a:pPr>
            <a:r>
              <a:rPr lang="en-US" altLang="en-US" dirty="0">
                <a:ea typeface="MS PGothic" charset="-128"/>
              </a:rPr>
              <a:t>Understand the problems with attempting to define categories.</a:t>
            </a:r>
          </a:p>
          <a:p>
            <a:pPr marL="514350" indent="-514350">
              <a:buFont typeface="Calibri" charset="0"/>
              <a:buAutoNum type="arabicPeriod"/>
            </a:pPr>
            <a:r>
              <a:rPr lang="en-US" altLang="en-US" dirty="0">
                <a:ea typeface="MS PGothic" charset="-128"/>
              </a:rPr>
              <a:t>Understand typicality and fuzzy category boundaries.</a:t>
            </a:r>
          </a:p>
          <a:p>
            <a:pPr marL="514350" indent="-514350">
              <a:buFont typeface="Calibri" charset="0"/>
              <a:buAutoNum type="arabicPeriod"/>
            </a:pPr>
            <a:r>
              <a:rPr lang="en-US" altLang="en-US" dirty="0">
                <a:ea typeface="MS PGothic" charset="-128"/>
              </a:rPr>
              <a:t>Learn about theories of the mental representation of concepts.</a:t>
            </a:r>
          </a:p>
          <a:p>
            <a:pPr marL="514350" indent="-514350">
              <a:buFont typeface="Calibri" charset="0"/>
              <a:buAutoNum type="arabicPeriod"/>
            </a:pPr>
            <a:r>
              <a:rPr lang="en-US" altLang="en-US" dirty="0">
                <a:ea typeface="MS PGothic" charset="-128"/>
              </a:rPr>
              <a:t>Learn how knowledge may influence concept learning. </a:t>
            </a:r>
          </a:p>
        </p:txBody>
      </p:sp>
    </p:spTree>
    <p:extLst>
      <p:ext uri="{BB962C8B-B14F-4D97-AF65-F5344CB8AC3E}">
        <p14:creationId xmlns:p14="http://schemas.microsoft.com/office/powerpoint/2010/main" val="40437873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648586" y="274638"/>
            <a:ext cx="8229600" cy="1143000"/>
          </a:xfrm>
        </p:spPr>
        <p:txBody>
          <a:bodyPr/>
          <a:lstStyle/>
          <a:p>
            <a:r>
              <a:rPr lang="en-US" altLang="en-US" sz="4000" b="1" u="sng" dirty="0">
                <a:solidFill>
                  <a:srgbClr val="00B0F0"/>
                </a:solidFill>
                <a:ea typeface="MS PGothic" charset="-128"/>
              </a:rPr>
              <a:t>CAT: Student Generated Test Questions</a:t>
            </a:r>
          </a:p>
        </p:txBody>
      </p:sp>
      <p:pic>
        <p:nvPicPr>
          <p:cNvPr id="6"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2875" y="77788"/>
            <a:ext cx="1573213"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7"/>
          <p:cNvSpPr>
            <a:spLocks noGrp="1"/>
          </p:cNvSpPr>
          <p:nvPr>
            <p:ph idx="1"/>
          </p:nvPr>
        </p:nvSpPr>
        <p:spPr>
          <a:xfrm>
            <a:off x="457200" y="2173288"/>
            <a:ext cx="8229600" cy="2919412"/>
          </a:xfrm>
        </p:spPr>
        <p:txBody>
          <a:bodyPr/>
          <a:lstStyle/>
          <a:p>
            <a:pPr lvl="1">
              <a:buFont typeface="Wingdings" panose="05000000000000000000" pitchFamily="2" charset="2"/>
              <a:buChar char="§"/>
            </a:pPr>
            <a:r>
              <a:rPr lang="en-US" altLang="en-US" sz="3600" dirty="0"/>
              <a:t>In groups of 3 or 4 people write 3 test questions on material from this module. </a:t>
            </a:r>
          </a:p>
          <a:p>
            <a:pPr lvl="1">
              <a:buFont typeface="Wingdings" panose="05000000000000000000" pitchFamily="2" charset="2"/>
              <a:buChar char="§"/>
            </a:pPr>
            <a:r>
              <a:rPr lang="en-US" altLang="en-US" sz="3600" dirty="0"/>
              <a:t>Accurately and completely answer each question. </a:t>
            </a:r>
          </a:p>
        </p:txBody>
      </p:sp>
    </p:spTree>
    <p:extLst>
      <p:ext uri="{BB962C8B-B14F-4D97-AF65-F5344CB8AC3E}">
        <p14:creationId xmlns:p14="http://schemas.microsoft.com/office/powerpoint/2010/main" val="390126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z="2100" b="1" u="sng"/>
              <a:t>Photo Attribution</a:t>
            </a:r>
          </a:p>
        </p:txBody>
      </p:sp>
      <p:graphicFrame>
        <p:nvGraphicFramePr>
          <p:cNvPr id="4" name="Content Placeholder 2"/>
          <p:cNvGraphicFramePr>
            <a:graphicFrameLocks noGrp="1"/>
          </p:cNvGraphicFramePr>
          <p:nvPr>
            <p:ph idx="1"/>
          </p:nvPr>
        </p:nvGraphicFramePr>
        <p:xfrm>
          <a:off x="1485900" y="1809750"/>
          <a:ext cx="6172200" cy="3728229"/>
        </p:xfrm>
        <a:graphic>
          <a:graphicData uri="http://schemas.openxmlformats.org/drawingml/2006/table">
            <a:tbl>
              <a:tblPr/>
              <a:tblGrid>
                <a:gridCol w="508912">
                  <a:extLst>
                    <a:ext uri="{9D8B030D-6E8A-4147-A177-3AD203B41FA5}">
                      <a16:colId xmlns:a16="http://schemas.microsoft.com/office/drawing/2014/main" xmlns="" val="20000"/>
                    </a:ext>
                  </a:extLst>
                </a:gridCol>
                <a:gridCol w="5663288">
                  <a:extLst>
                    <a:ext uri="{9D8B030D-6E8A-4147-A177-3AD203B41FA5}">
                      <a16:colId xmlns:a16="http://schemas.microsoft.com/office/drawing/2014/main" xmlns="" val="20001"/>
                    </a:ext>
                  </a:extLst>
                </a:gridCol>
              </a:tblGrid>
              <a:tr h="326015">
                <a:tc>
                  <a:txBody>
                    <a:bodyPr/>
                    <a:lstStyle/>
                    <a:p>
                      <a:pPr algn="l" fontAlgn="b"/>
                      <a:r>
                        <a:rPr lang="en-US" sz="900" b="0" i="0" u="none" strike="noStrike" dirty="0">
                          <a:solidFill>
                            <a:schemeClr val="tx1"/>
                          </a:solidFill>
                          <a:effectLst/>
                          <a:latin typeface="Calibri"/>
                        </a:rPr>
                        <a:t>Slide 1</a:t>
                      </a:r>
                    </a:p>
                  </a:txBody>
                  <a:tcPr marL="3493" marR="3493" marT="3492" marB="0" anchor="b">
                    <a:lnL>
                      <a:noFill/>
                    </a:lnL>
                    <a:lnR>
                      <a:noFill/>
                    </a:lnR>
                    <a:lnT>
                      <a:noFill/>
                    </a:lnT>
                    <a:lnB>
                      <a:noFill/>
                    </a:lnB>
                  </a:tcPr>
                </a:tc>
                <a:tc>
                  <a:txBody>
                    <a:bodyPr/>
                    <a:lstStyle/>
                    <a:p>
                      <a:pPr algn="l" fontAlgn="b"/>
                      <a:r>
                        <a:rPr lang="en-US" sz="900" b="0" i="0" u="none" strike="noStrike" baseline="0" dirty="0">
                          <a:solidFill>
                            <a:schemeClr val="tx1"/>
                          </a:solidFill>
                          <a:effectLst/>
                          <a:latin typeface="+mn-lt"/>
                        </a:rPr>
                        <a:t>Photo Credit: Paleontologist dog loves bones TheGiantVermin  </a:t>
                      </a:r>
                      <a:r>
                        <a:rPr lang="en-US" sz="900" b="0" i="0" u="none" strike="noStrike" baseline="0" dirty="0">
                          <a:solidFill>
                            <a:srgbClr val="00B050"/>
                          </a:solidFill>
                          <a:effectLst/>
                          <a:latin typeface="+mn-lt"/>
                        </a:rPr>
                        <a:t>https://www.flickr.com/photos/39038071@N00/11720216275/ https://creativecommons.org/licenses/by-nc-nd/2.0/</a:t>
                      </a:r>
                    </a:p>
                  </a:txBody>
                  <a:tcPr marL="3493" marR="3493" marT="3492" marB="0" anchor="b">
                    <a:lnL>
                      <a:noFill/>
                    </a:lnL>
                    <a:lnR>
                      <a:noFill/>
                    </a:lnR>
                    <a:lnT>
                      <a:noFill/>
                    </a:lnT>
                    <a:lnB>
                      <a:noFill/>
                    </a:lnB>
                  </a:tcPr>
                </a:tc>
                <a:extLst>
                  <a:ext uri="{0D108BD9-81ED-4DB2-BD59-A6C34878D82A}">
                    <a16:rowId xmlns:a16="http://schemas.microsoft.com/office/drawing/2014/main" xmlns="" val="10000"/>
                  </a:ext>
                </a:extLst>
              </a:tr>
              <a:tr h="1649412">
                <a:tc>
                  <a:txBody>
                    <a:bodyPr/>
                    <a:lstStyle/>
                    <a:p>
                      <a:pPr algn="l" fontAlgn="b"/>
                      <a:r>
                        <a:rPr lang="en-US" sz="900" b="0" i="0" u="none" strike="noStrike" dirty="0">
                          <a:solidFill>
                            <a:schemeClr val="tx1"/>
                          </a:solidFill>
                          <a:effectLst/>
                          <a:latin typeface="Calibri"/>
                        </a:rPr>
                        <a:t>Slide 3</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Calibri"/>
                        </a:rPr>
                        <a:t>Photo Credit:</a:t>
                      </a:r>
                      <a:r>
                        <a:rPr lang="en-US" sz="900" b="0" i="0" u="none" strike="noStrike" baseline="0" dirty="0">
                          <a:solidFill>
                            <a:schemeClr val="tx1"/>
                          </a:solidFill>
                          <a:effectLst/>
                          <a:latin typeface="+mn-lt"/>
                        </a:rPr>
                        <a:t> Baby zebra taking it's first steps Jules Holleboom </a:t>
                      </a:r>
                      <a:r>
                        <a:rPr lang="en-US" sz="900" b="0" i="0" u="none" strike="noStrike" baseline="0" dirty="0">
                          <a:solidFill>
                            <a:srgbClr val="00B050"/>
                          </a:solidFill>
                          <a:effectLst/>
                          <a:latin typeface="+mn-lt"/>
                        </a:rPr>
                        <a:t>https://www.flickr.com/photos/holleboom/2224354350 https://creativecommons.org/licenses/by-nc-sa/2.0/ </a:t>
                      </a:r>
                    </a:p>
                    <a:p>
                      <a:pPr algn="l" fontAlgn="b"/>
                      <a:r>
                        <a:rPr lang="en-US" sz="900" b="0" i="0" u="none" strike="noStrike" baseline="0" dirty="0">
                          <a:solidFill>
                            <a:schemeClr val="tx1"/>
                          </a:solidFill>
                          <a:effectLst/>
                          <a:latin typeface="+mn-lt"/>
                        </a:rPr>
                        <a:t>Photo Credit: Fighting giraffes in </a:t>
                      </a:r>
                      <a:r>
                        <a:rPr lang="en-US" sz="900" b="0" i="0" u="none" strike="noStrike" baseline="0" dirty="0" err="1">
                          <a:solidFill>
                            <a:schemeClr val="tx1"/>
                          </a:solidFill>
                          <a:effectLst/>
                          <a:latin typeface="+mn-lt"/>
                        </a:rPr>
                        <a:t>Ithala</a:t>
                      </a:r>
                      <a:r>
                        <a:rPr lang="en-US" sz="900" b="0" i="0" u="none" strike="noStrike" baseline="0" dirty="0">
                          <a:solidFill>
                            <a:schemeClr val="tx1"/>
                          </a:solidFill>
                          <a:effectLst/>
                          <a:latin typeface="+mn-lt"/>
                        </a:rPr>
                        <a:t> Game Reserve, northern KwaZulu-Natal, South Africa Luca Galuzzi  </a:t>
                      </a:r>
                      <a:r>
                        <a:rPr lang="en-US" sz="900" b="0" i="0" u="none" strike="noStrike" baseline="0" dirty="0">
                          <a:solidFill>
                            <a:srgbClr val="00B050"/>
                          </a:solidFill>
                          <a:effectLst/>
                          <a:latin typeface="+mn-lt"/>
                        </a:rPr>
                        <a:t>https://en.wikipedia.org/wiki/Giraffe#/media/File:Giraffe_Ithala_KZN_South_Africa_Luca_Galuzzi_2004.JPG https://creativecommons.org/licenses/by-sa/2.5/</a:t>
                      </a:r>
                    </a:p>
                    <a:p>
                      <a:pPr algn="l" fontAlgn="b"/>
                      <a:r>
                        <a:rPr lang="en-US" sz="900" b="0" i="0" u="none" strike="noStrike" dirty="0">
                          <a:solidFill>
                            <a:schemeClr val="tx1"/>
                          </a:solidFill>
                          <a:effectLst/>
                          <a:latin typeface="+mn-lt"/>
                        </a:rPr>
                        <a:t>Photo Credit: Zebra in South Africa Jack </a:t>
                      </a:r>
                      <a:r>
                        <a:rPr lang="en-US" sz="900" b="0" i="0" u="none" strike="noStrike" dirty="0" err="1">
                          <a:solidFill>
                            <a:schemeClr val="tx1"/>
                          </a:solidFill>
                          <a:effectLst/>
                          <a:latin typeface="+mn-lt"/>
                        </a:rPr>
                        <a:t>Zalium</a:t>
                      </a:r>
                      <a:r>
                        <a:rPr lang="en-US" sz="900" b="0" i="0" u="none" strike="noStrike" dirty="0">
                          <a:solidFill>
                            <a:schemeClr val="tx1"/>
                          </a:solidFill>
                          <a:effectLst/>
                          <a:latin typeface="+mn-lt"/>
                        </a:rPr>
                        <a:t> </a:t>
                      </a:r>
                      <a:r>
                        <a:rPr lang="en-US" sz="900" b="0" i="0" u="none" strike="noStrike" dirty="0">
                          <a:solidFill>
                            <a:srgbClr val="00B050"/>
                          </a:solidFill>
                          <a:effectLst/>
                          <a:latin typeface="+mn-lt"/>
                        </a:rPr>
                        <a:t>https://commons.wikimedia.org/wiki/File:Zebra_in_South_Africa.jpg#/media/File:Zebra_in_South_Africa.jpg https://creativecommons.org/licenses/by/2.0/ </a:t>
                      </a:r>
                    </a:p>
                    <a:p>
                      <a:pPr algn="l" fontAlgn="b"/>
                      <a:r>
                        <a:rPr lang="it-IT" sz="900" b="0" i="0" u="none" strike="noStrike" dirty="0">
                          <a:solidFill>
                            <a:schemeClr val="tx1"/>
                          </a:solidFill>
                          <a:effectLst/>
                          <a:latin typeface="+mn-lt"/>
                        </a:rPr>
                        <a:t>Photo Credit: Giraffe mvdsande </a:t>
                      </a:r>
                      <a:r>
                        <a:rPr lang="it-IT" sz="900" b="0" i="0" u="none" strike="noStrike" dirty="0">
                          <a:solidFill>
                            <a:srgbClr val="00B050"/>
                          </a:solidFill>
                          <a:effectLst/>
                          <a:latin typeface="+mn-lt"/>
                        </a:rPr>
                        <a:t>https://pixabay.com/en/giraffe-long-neck-zoo-animal-1124451/ https://creativecommons.org/publicdomain/zero/1.0/deed.en</a:t>
                      </a:r>
                    </a:p>
                    <a:p>
                      <a:pPr algn="l" fontAlgn="b"/>
                      <a:r>
                        <a:rPr lang="en-US" sz="900" b="0" i="0" u="none" strike="noStrike" dirty="0">
                          <a:solidFill>
                            <a:schemeClr val="tx1"/>
                          </a:solidFill>
                          <a:effectLst/>
                          <a:latin typeface="+mn-lt"/>
                        </a:rPr>
                        <a:t>Photo Credit: Chester Zoo Nigel Swales </a:t>
                      </a:r>
                      <a:r>
                        <a:rPr lang="en-US" sz="900" b="0" i="0" u="none" strike="noStrike" dirty="0">
                          <a:solidFill>
                            <a:srgbClr val="00B050"/>
                          </a:solidFill>
                          <a:effectLst/>
                          <a:latin typeface="+mn-lt"/>
                        </a:rPr>
                        <a:t>https://www.flickr.com/photos/28946988@N07/22076530742/ https://creativecommons.org/licenses/by-sa/2.0/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1"/>
                  </a:ext>
                </a:extLst>
              </a:tr>
              <a:tr h="326015">
                <a:tc>
                  <a:txBody>
                    <a:bodyPr/>
                    <a:lstStyle/>
                    <a:p>
                      <a:pPr algn="l" fontAlgn="b"/>
                      <a:r>
                        <a:rPr lang="en-US" sz="900" b="0" i="0" u="none" strike="noStrike" dirty="0">
                          <a:solidFill>
                            <a:schemeClr val="tx1"/>
                          </a:solidFill>
                          <a:effectLst/>
                          <a:latin typeface="Calibri"/>
                        </a:rPr>
                        <a:t>Slide 5</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mn-lt"/>
                        </a:rPr>
                        <a:t>Photo Credit: Office of floating shelves Jeremy Levine </a:t>
                      </a:r>
                      <a:r>
                        <a:rPr lang="en-US" sz="900" b="0" i="0" u="none" strike="noStrike" dirty="0">
                          <a:solidFill>
                            <a:srgbClr val="00B050"/>
                          </a:solidFill>
                          <a:effectLst/>
                          <a:latin typeface="+mn-lt"/>
                        </a:rPr>
                        <a:t>https://www.flickr.com/photos/jeremylevinedesign/3589652595 https://creativecommons.org/licenses/by-nc-nd/2.0/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2"/>
                  </a:ext>
                </a:extLst>
              </a:tr>
              <a:tr h="326015">
                <a:tc>
                  <a:txBody>
                    <a:bodyPr/>
                    <a:lstStyle/>
                    <a:p>
                      <a:pPr algn="l" fontAlgn="b"/>
                      <a:r>
                        <a:rPr lang="en-US" sz="900" b="0" i="0" u="none" strike="noStrike" dirty="0">
                          <a:solidFill>
                            <a:schemeClr val="tx1"/>
                          </a:solidFill>
                          <a:effectLst/>
                          <a:latin typeface="Calibri"/>
                        </a:rPr>
                        <a:t>Slide 6 </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Calibri"/>
                        </a:rPr>
                        <a:t>Photo Credit</a:t>
                      </a:r>
                      <a:r>
                        <a:rPr lang="en-US" sz="900" b="0" i="0" u="none" strike="noStrike" dirty="0">
                          <a:solidFill>
                            <a:schemeClr val="tx1"/>
                          </a:solidFill>
                          <a:effectLst/>
                          <a:latin typeface="+mn-lt"/>
                        </a:rPr>
                        <a:t>: My Work Desk David Joyce </a:t>
                      </a:r>
                      <a:r>
                        <a:rPr lang="en-US" sz="900" b="0" i="0" u="none" strike="noStrike" dirty="0">
                          <a:solidFill>
                            <a:srgbClr val="00B050"/>
                          </a:solidFill>
                          <a:effectLst/>
                          <a:latin typeface="+mn-lt"/>
                        </a:rPr>
                        <a:t>https://www.flickr.com/photos/deapeajay/2597109669</a:t>
                      </a:r>
                      <a:r>
                        <a:rPr lang="en-US" sz="900" b="0" i="0" u="none" strike="noStrike" baseline="0" dirty="0">
                          <a:solidFill>
                            <a:srgbClr val="00B050"/>
                          </a:solidFill>
                          <a:effectLst/>
                          <a:latin typeface="+mn-lt"/>
                        </a:rPr>
                        <a:t> https://creativecommons.org/licenses/by-sa/2.0/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3"/>
                  </a:ext>
                </a:extLst>
              </a:tr>
              <a:tr h="1100772">
                <a:tc>
                  <a:txBody>
                    <a:bodyPr/>
                    <a:lstStyle/>
                    <a:p>
                      <a:pPr algn="l" fontAlgn="b"/>
                      <a:r>
                        <a:rPr lang="en-US" sz="900" b="0" i="0" u="none" strike="noStrike" dirty="0">
                          <a:solidFill>
                            <a:schemeClr val="tx1"/>
                          </a:solidFill>
                          <a:effectLst/>
                          <a:latin typeface="Calibri"/>
                        </a:rPr>
                        <a:t>Slide 10 </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mn-lt"/>
                        </a:rPr>
                        <a:t>Photo Credit: Macaroni penguin Butterfly voyages </a:t>
                      </a:r>
                      <a:r>
                        <a:rPr lang="en-US" sz="900" b="0" i="0" u="none" strike="noStrike" dirty="0">
                          <a:solidFill>
                            <a:srgbClr val="00B050"/>
                          </a:solidFill>
                          <a:effectLst/>
                          <a:latin typeface="+mn-lt"/>
                        </a:rPr>
                        <a:t>https://en.wikipedia.org/wiki/Crest_(feathers)#/media/File:Eudyptes_chrysolophus4_(South_Georgia).jpg https://creativecommons.org/licenses/by-sa/3.0/</a:t>
                      </a:r>
                    </a:p>
                    <a:p>
                      <a:pPr algn="l" fontAlgn="b"/>
                      <a:r>
                        <a:rPr lang="en-US" sz="900" b="0" i="0" u="none" strike="noStrike" dirty="0">
                          <a:solidFill>
                            <a:schemeClr val="tx1"/>
                          </a:solidFill>
                          <a:effectLst/>
                          <a:latin typeface="+mn-lt"/>
                        </a:rPr>
                        <a:t>Photo Credit:</a:t>
                      </a:r>
                      <a:r>
                        <a:rPr lang="en-US" sz="900" b="0" i="0" u="none" strike="noStrike" baseline="0" dirty="0">
                          <a:solidFill>
                            <a:schemeClr val="tx1"/>
                          </a:solidFill>
                          <a:effectLst/>
                          <a:latin typeface="+mn-lt"/>
                        </a:rPr>
                        <a:t> </a:t>
                      </a:r>
                      <a:r>
                        <a:rPr lang="en-US" sz="900" b="0" i="0" u="none" strike="noStrike" baseline="0" dirty="0" err="1">
                          <a:solidFill>
                            <a:schemeClr val="tx1"/>
                          </a:solidFill>
                          <a:effectLst/>
                          <a:latin typeface="+mn-lt"/>
                        </a:rPr>
                        <a:t>Guianan</a:t>
                      </a:r>
                      <a:r>
                        <a:rPr lang="en-US" sz="900" b="0" i="0" u="none" strike="noStrike" baseline="0" dirty="0">
                          <a:solidFill>
                            <a:schemeClr val="tx1"/>
                          </a:solidFill>
                          <a:effectLst/>
                          <a:latin typeface="+mn-lt"/>
                        </a:rPr>
                        <a:t> cock-of-the-rock </a:t>
                      </a:r>
                      <a:r>
                        <a:rPr lang="en-US" sz="900" b="0" i="0" u="none" strike="noStrike" baseline="0" dirty="0" err="1">
                          <a:solidFill>
                            <a:schemeClr val="tx1"/>
                          </a:solidFill>
                          <a:effectLst/>
                          <a:latin typeface="+mn-lt"/>
                        </a:rPr>
                        <a:t>Almir</a:t>
                      </a:r>
                      <a:r>
                        <a:rPr lang="en-US" sz="900" b="0" i="0" u="none" strike="noStrike" baseline="0" dirty="0">
                          <a:solidFill>
                            <a:schemeClr val="tx1"/>
                          </a:solidFill>
                          <a:effectLst/>
                          <a:latin typeface="+mn-lt"/>
                        </a:rPr>
                        <a:t> </a:t>
                      </a:r>
                      <a:r>
                        <a:rPr lang="en-US" sz="900" b="0" i="0" u="none" strike="noStrike" baseline="0" dirty="0" err="1">
                          <a:solidFill>
                            <a:schemeClr val="tx1"/>
                          </a:solidFill>
                          <a:effectLst/>
                          <a:latin typeface="+mn-lt"/>
                        </a:rPr>
                        <a:t>Cândido</a:t>
                      </a:r>
                      <a:r>
                        <a:rPr lang="en-US" sz="900" b="0" i="0" u="none" strike="noStrike" baseline="0" dirty="0">
                          <a:solidFill>
                            <a:schemeClr val="tx1"/>
                          </a:solidFill>
                          <a:effectLst/>
                          <a:latin typeface="+mn-lt"/>
                        </a:rPr>
                        <a:t> de Almeida </a:t>
                      </a:r>
                      <a:r>
                        <a:rPr lang="en-US" sz="900" b="0" i="0" u="none" strike="noStrike" baseline="0" dirty="0">
                          <a:solidFill>
                            <a:srgbClr val="00B050"/>
                          </a:solidFill>
                          <a:effectLst/>
                          <a:latin typeface="+mn-lt"/>
                        </a:rPr>
                        <a:t>https://en.wikipedia.org/wiki/Sexy_son_hypothesis#/media/File:Guianan_Cock-of-the-rock_(Rupicola_rupicola).jpg https://creativecommons.org/licenses/by/2.0/</a:t>
                      </a:r>
                    </a:p>
                    <a:p>
                      <a:pPr algn="l" fontAlgn="b"/>
                      <a:r>
                        <a:rPr lang="en-US" sz="900" b="0" i="0" u="none" strike="noStrike" baseline="0" dirty="0">
                          <a:solidFill>
                            <a:schemeClr val="tx1"/>
                          </a:solidFill>
                          <a:effectLst/>
                          <a:latin typeface="+mn-lt"/>
                        </a:rPr>
                        <a:t>Photo Credit: Baby platypus </a:t>
                      </a:r>
                      <a:r>
                        <a:rPr lang="en-US" sz="900" b="0" i="0" u="none" strike="noStrike" baseline="0" dirty="0" err="1">
                          <a:solidFill>
                            <a:schemeClr val="tx1"/>
                          </a:solidFill>
                          <a:effectLst/>
                          <a:latin typeface="+mn-lt"/>
                        </a:rPr>
                        <a:t>LandLearn</a:t>
                      </a:r>
                      <a:r>
                        <a:rPr lang="en-US" sz="900" b="0" i="0" u="none" strike="noStrike" baseline="0" dirty="0">
                          <a:solidFill>
                            <a:schemeClr val="tx1"/>
                          </a:solidFill>
                          <a:effectLst/>
                          <a:latin typeface="+mn-lt"/>
                        </a:rPr>
                        <a:t> NSW </a:t>
                      </a:r>
                      <a:r>
                        <a:rPr lang="en-US" sz="900" b="0" i="0" u="none" strike="noStrike" baseline="0" dirty="0">
                          <a:solidFill>
                            <a:srgbClr val="00B050"/>
                          </a:solidFill>
                          <a:effectLst/>
                          <a:latin typeface="+mn-lt"/>
                        </a:rPr>
                        <a:t>https://www.flickr.com/photos/landlearnnsw/3943667382 https://creativecommons.org/licenses/by-nc-sa/2.0/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23919194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z="2100" b="1" u="sng"/>
              <a:t>Photo Attribution</a:t>
            </a:r>
          </a:p>
        </p:txBody>
      </p:sp>
      <p:graphicFrame>
        <p:nvGraphicFramePr>
          <p:cNvPr id="4" name="Content Placeholder 2"/>
          <p:cNvGraphicFramePr>
            <a:graphicFrameLocks noGrp="1"/>
          </p:cNvGraphicFramePr>
          <p:nvPr>
            <p:ph idx="1"/>
          </p:nvPr>
        </p:nvGraphicFramePr>
        <p:xfrm>
          <a:off x="1485900" y="1809750"/>
          <a:ext cx="6172200" cy="2404832"/>
        </p:xfrm>
        <a:graphic>
          <a:graphicData uri="http://schemas.openxmlformats.org/drawingml/2006/table">
            <a:tbl>
              <a:tblPr/>
              <a:tblGrid>
                <a:gridCol w="508912">
                  <a:extLst>
                    <a:ext uri="{9D8B030D-6E8A-4147-A177-3AD203B41FA5}">
                      <a16:colId xmlns:a16="http://schemas.microsoft.com/office/drawing/2014/main" xmlns="" val="20000"/>
                    </a:ext>
                  </a:extLst>
                </a:gridCol>
                <a:gridCol w="5663288">
                  <a:extLst>
                    <a:ext uri="{9D8B030D-6E8A-4147-A177-3AD203B41FA5}">
                      <a16:colId xmlns:a16="http://schemas.microsoft.com/office/drawing/2014/main" xmlns="" val="20001"/>
                    </a:ext>
                  </a:extLst>
                </a:gridCol>
              </a:tblGrid>
              <a:tr h="1100772">
                <a:tc>
                  <a:txBody>
                    <a:bodyPr/>
                    <a:lstStyle/>
                    <a:p>
                      <a:pPr algn="l" fontAlgn="b"/>
                      <a:r>
                        <a:rPr lang="en-US" sz="900" b="0" i="0" u="none" strike="noStrike" dirty="0">
                          <a:solidFill>
                            <a:schemeClr val="tx1"/>
                          </a:solidFill>
                          <a:effectLst/>
                          <a:latin typeface="Calibri"/>
                        </a:rPr>
                        <a:t>Slide 12</a:t>
                      </a:r>
                    </a:p>
                  </a:txBody>
                  <a:tcPr marL="3493" marR="3493" marT="3492" marB="0" anchor="b">
                    <a:lnL>
                      <a:noFill/>
                    </a:lnL>
                    <a:lnR>
                      <a:noFill/>
                    </a:lnR>
                    <a:lnT>
                      <a:noFill/>
                    </a:lnT>
                    <a:lnB>
                      <a:noFill/>
                    </a:lnB>
                  </a:tcPr>
                </a:tc>
                <a:tc>
                  <a:txBody>
                    <a:bodyPr/>
                    <a:lstStyle/>
                    <a:p>
                      <a:pPr algn="l" fontAlgn="b"/>
                      <a:r>
                        <a:rPr lang="en-US" sz="900" b="0" i="0" u="none" strike="noStrike" baseline="0" dirty="0">
                          <a:solidFill>
                            <a:schemeClr val="tx1"/>
                          </a:solidFill>
                          <a:effectLst/>
                          <a:latin typeface="+mn-lt"/>
                        </a:rPr>
                        <a:t>Photo Credit: Painting Kid Jim </a:t>
                      </a:r>
                      <a:r>
                        <a:rPr lang="en-US" sz="900" b="0" i="0" u="none" strike="noStrike" baseline="0" dirty="0" err="1">
                          <a:solidFill>
                            <a:schemeClr val="tx1"/>
                          </a:solidFill>
                          <a:effectLst/>
                          <a:latin typeface="+mn-lt"/>
                        </a:rPr>
                        <a:t>Pennucci</a:t>
                      </a:r>
                      <a:r>
                        <a:rPr lang="en-US" sz="900" b="0" i="0" u="none" strike="noStrike" baseline="0" dirty="0">
                          <a:solidFill>
                            <a:schemeClr val="tx1"/>
                          </a:solidFill>
                          <a:effectLst/>
                          <a:latin typeface="+mn-lt"/>
                        </a:rPr>
                        <a:t> </a:t>
                      </a:r>
                      <a:r>
                        <a:rPr lang="en-US" sz="900" b="0" i="0" u="none" strike="noStrike" baseline="0" dirty="0">
                          <a:solidFill>
                            <a:srgbClr val="00B050"/>
                          </a:solidFill>
                          <a:effectLst/>
                          <a:latin typeface="+mn-lt"/>
                        </a:rPr>
                        <a:t>https://commons.wikimedia.org/wiki/File:Painting_kid.jpg#/media/File:Painting_kid.jpg http://creativecommons.org/licenses/by/2.0/</a:t>
                      </a:r>
                      <a:endParaRPr lang="en-US" sz="900" b="0" i="0" u="none" strike="noStrike" baseline="0" dirty="0">
                        <a:solidFill>
                          <a:srgbClr val="00B050"/>
                        </a:solidFill>
                        <a:effectLst/>
                        <a:latin typeface="+mn-lt"/>
                        <a:hlinkClick r:id="rId3"/>
                      </a:endParaRPr>
                    </a:p>
                    <a:p>
                      <a:pPr algn="l" fontAlgn="b"/>
                      <a:r>
                        <a:rPr lang="en-US" sz="900" b="0" i="0" u="none" strike="noStrike" baseline="0" dirty="0">
                          <a:solidFill>
                            <a:schemeClr val="tx1"/>
                          </a:solidFill>
                          <a:effectLst/>
                          <a:latin typeface="+mn-lt"/>
                        </a:rPr>
                        <a:t>Photo Credit: Raven in Winter Doug Brown </a:t>
                      </a:r>
                      <a:r>
                        <a:rPr lang="en-US" sz="900" b="0" i="0" u="none" strike="noStrike" baseline="0" dirty="0">
                          <a:solidFill>
                            <a:srgbClr val="00B050"/>
                          </a:solidFill>
                          <a:effectLst/>
                          <a:latin typeface="+mn-lt"/>
                        </a:rPr>
                        <a:t>https://www.flickr.com/photos/dougbrown47/15752259640 https://creativecommons.org/licenses/by-nc-sa/2.0/</a:t>
                      </a:r>
                    </a:p>
                    <a:p>
                      <a:pPr algn="l" fontAlgn="b"/>
                      <a:r>
                        <a:rPr lang="en-US" sz="900" b="0" i="0" u="none" strike="noStrike" baseline="0" dirty="0">
                          <a:solidFill>
                            <a:schemeClr val="tx1"/>
                          </a:solidFill>
                          <a:effectLst/>
                          <a:latin typeface="+mn-lt"/>
                        </a:rPr>
                        <a:t>Photo Credit: Adult female and infant wild chimpanzees feeding on </a:t>
                      </a:r>
                      <a:r>
                        <a:rPr lang="en-US" sz="900" b="0" i="0" u="none" strike="noStrike" baseline="0" dirty="0" err="1">
                          <a:solidFill>
                            <a:schemeClr val="tx1"/>
                          </a:solidFill>
                          <a:effectLst/>
                          <a:latin typeface="+mn-lt"/>
                        </a:rPr>
                        <a:t>Ficus</a:t>
                      </a:r>
                      <a:r>
                        <a:rPr lang="en-US" sz="900" b="0" i="0" u="none" strike="noStrike" baseline="0" dirty="0">
                          <a:solidFill>
                            <a:schemeClr val="tx1"/>
                          </a:solidFill>
                          <a:effectLst/>
                          <a:latin typeface="+mn-lt"/>
                        </a:rPr>
                        <a:t> sur Alain Houle </a:t>
                      </a:r>
                      <a:r>
                        <a:rPr lang="en-US" sz="900" b="0" i="0" u="none" strike="noStrike" baseline="0" dirty="0">
                          <a:solidFill>
                            <a:srgbClr val="00B050"/>
                          </a:solidFill>
                          <a:effectLst/>
                          <a:latin typeface="+mn-lt"/>
                        </a:rPr>
                        <a:t>https://simple.wikipedia.org/wiki/Chimpanzee#/media/File:Adult_female_and_infant_wild_chimpanzees_feeding_on_Ficus_sur.jpeg https://creativecommons.org/licenses/by/4.0/ </a:t>
                      </a:r>
                    </a:p>
                  </a:txBody>
                  <a:tcPr marL="3493" marR="3493" marT="3492" marB="0" anchor="b">
                    <a:lnL>
                      <a:noFill/>
                    </a:lnL>
                    <a:lnR>
                      <a:noFill/>
                    </a:lnR>
                    <a:lnT>
                      <a:noFill/>
                    </a:lnT>
                    <a:lnB>
                      <a:noFill/>
                    </a:lnB>
                  </a:tcPr>
                </a:tc>
                <a:extLst>
                  <a:ext uri="{0D108BD9-81ED-4DB2-BD59-A6C34878D82A}">
                    <a16:rowId xmlns:a16="http://schemas.microsoft.com/office/drawing/2014/main" xmlns="" val="10000"/>
                  </a:ext>
                </a:extLst>
              </a:tr>
              <a:tr h="326015">
                <a:tc>
                  <a:txBody>
                    <a:bodyPr/>
                    <a:lstStyle/>
                    <a:p>
                      <a:pPr algn="l" fontAlgn="b"/>
                      <a:r>
                        <a:rPr lang="en-US" sz="900" b="0" i="0" u="none" strike="noStrike" dirty="0">
                          <a:solidFill>
                            <a:schemeClr val="tx1"/>
                          </a:solidFill>
                          <a:effectLst/>
                          <a:latin typeface="Calibri"/>
                        </a:rPr>
                        <a:t>Slide 16 </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Calibri"/>
                        </a:rPr>
                        <a:t>Photo</a:t>
                      </a:r>
                      <a:r>
                        <a:rPr lang="en-US" sz="900" b="0" i="0" u="none" strike="noStrike" baseline="0" dirty="0">
                          <a:solidFill>
                            <a:schemeClr val="tx1"/>
                          </a:solidFill>
                          <a:effectLst/>
                          <a:latin typeface="+mn-lt"/>
                        </a:rPr>
                        <a:t> Credit: Autumn olive in fruit Jenn Forman Orth </a:t>
                      </a:r>
                      <a:r>
                        <a:rPr lang="en-US" sz="900" b="0" i="0" u="none" strike="noStrike" baseline="0" dirty="0">
                          <a:solidFill>
                            <a:srgbClr val="00B050"/>
                          </a:solidFill>
                          <a:effectLst/>
                          <a:latin typeface="+mn-lt"/>
                        </a:rPr>
                        <a:t>https://www.flickr.com/photos/urtica/55331880 https://creativecommons.org/licenses/by-nc-sa/2.0/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1"/>
                  </a:ext>
                </a:extLst>
              </a:tr>
              <a:tr h="326015">
                <a:tc>
                  <a:txBody>
                    <a:bodyPr/>
                    <a:lstStyle/>
                    <a:p>
                      <a:pPr algn="l" fontAlgn="b"/>
                      <a:r>
                        <a:rPr lang="en-US" sz="900" b="0" i="0" u="none" strike="noStrike" dirty="0">
                          <a:solidFill>
                            <a:schemeClr val="tx1"/>
                          </a:solidFill>
                          <a:effectLst/>
                          <a:latin typeface="Calibri"/>
                        </a:rPr>
                        <a:t>Slide 17</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Calibri"/>
                        </a:rPr>
                        <a:t>Photo</a:t>
                      </a:r>
                      <a:r>
                        <a:rPr lang="en-US" sz="900" b="0" i="0" u="none" strike="noStrike" baseline="0" dirty="0">
                          <a:solidFill>
                            <a:schemeClr val="tx1"/>
                          </a:solidFill>
                          <a:effectLst/>
                          <a:latin typeface="+mn-lt"/>
                        </a:rPr>
                        <a:t> Credit: The Komodo Dragon </a:t>
                      </a:r>
                      <a:r>
                        <a:rPr lang="en-US" sz="900" b="0" i="0" u="none" strike="noStrike" baseline="0" dirty="0" err="1">
                          <a:solidFill>
                            <a:schemeClr val="tx1"/>
                          </a:solidFill>
                          <a:effectLst/>
                          <a:latin typeface="+mn-lt"/>
                        </a:rPr>
                        <a:t>Adhi</a:t>
                      </a:r>
                      <a:r>
                        <a:rPr lang="en-US" sz="900" b="0" i="0" u="none" strike="noStrike" baseline="0" dirty="0">
                          <a:solidFill>
                            <a:schemeClr val="tx1"/>
                          </a:solidFill>
                          <a:effectLst/>
                          <a:latin typeface="+mn-lt"/>
                        </a:rPr>
                        <a:t> Rachdian </a:t>
                      </a:r>
                      <a:r>
                        <a:rPr lang="en-US" sz="900" b="0" i="0" u="none" strike="noStrike" baseline="0" dirty="0">
                          <a:solidFill>
                            <a:srgbClr val="00B050"/>
                          </a:solidFill>
                          <a:effectLst/>
                          <a:latin typeface="+mn-lt"/>
                        </a:rPr>
                        <a:t>https://www.flickr.com/photos/rachdian/5418187901 https://creativecommons.org/licenses/by/2.0/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2"/>
                  </a:ext>
                </a:extLst>
              </a:tr>
              <a:tr h="326015">
                <a:tc>
                  <a:txBody>
                    <a:bodyPr/>
                    <a:lstStyle/>
                    <a:p>
                      <a:pPr algn="l" fontAlgn="b"/>
                      <a:r>
                        <a:rPr lang="en-US" sz="900" b="0" i="0" u="none" strike="noStrike" dirty="0">
                          <a:solidFill>
                            <a:schemeClr val="tx1"/>
                          </a:solidFill>
                          <a:effectLst/>
                          <a:latin typeface="Calibri"/>
                        </a:rPr>
                        <a:t>Slide 19</a:t>
                      </a:r>
                    </a:p>
                  </a:txBody>
                  <a:tcPr marL="3493" marR="3493" marT="3492" marB="0" anchor="b">
                    <a:lnL>
                      <a:noFill/>
                    </a:lnL>
                    <a:lnR>
                      <a:noFill/>
                    </a:lnR>
                    <a:lnT>
                      <a:noFill/>
                    </a:lnT>
                    <a:lnB>
                      <a:noFill/>
                    </a:lnB>
                  </a:tcPr>
                </a:tc>
                <a:tc>
                  <a:txBody>
                    <a:bodyPr/>
                    <a:lstStyle/>
                    <a:p>
                      <a:pPr algn="l" fontAlgn="b"/>
                      <a:r>
                        <a:rPr lang="en-US" sz="900" b="0" i="0" u="none" strike="noStrike" dirty="0">
                          <a:solidFill>
                            <a:schemeClr val="tx1"/>
                          </a:solidFill>
                          <a:effectLst/>
                          <a:latin typeface="Calibri"/>
                        </a:rPr>
                        <a:t>Photo</a:t>
                      </a:r>
                      <a:r>
                        <a:rPr lang="en-US" sz="900" b="0" i="0" u="none" strike="noStrike" baseline="0" dirty="0">
                          <a:solidFill>
                            <a:schemeClr val="tx1"/>
                          </a:solidFill>
                          <a:effectLst/>
                          <a:latin typeface="+mn-lt"/>
                        </a:rPr>
                        <a:t> Credit: Biodiversity Dominik </a:t>
                      </a:r>
                      <a:r>
                        <a:rPr lang="en-US" sz="900" b="0" i="0" u="none" strike="noStrike" baseline="0" dirty="0">
                          <a:solidFill>
                            <a:srgbClr val="00B050"/>
                          </a:solidFill>
                          <a:effectLst/>
                          <a:latin typeface="+mn-lt"/>
                        </a:rPr>
                        <a:t>https://www.flickr.com/photos/ogil/2540634421 https://creativecommons.org/licenses/by-nc-nd/2.0/</a:t>
                      </a:r>
                      <a:endParaRPr lang="en-US" sz="9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a16="http://schemas.microsoft.com/office/drawing/2014/main" xmlns="" val="10003"/>
                  </a:ext>
                </a:extLst>
              </a:tr>
              <a:tr h="326015">
                <a:tc>
                  <a:txBody>
                    <a:bodyPr/>
                    <a:lstStyle/>
                    <a:p>
                      <a:pPr algn="l" fontAlgn="b"/>
                      <a:r>
                        <a:rPr lang="en-US" sz="900" b="0" i="0" u="none" strike="noStrike" dirty="0">
                          <a:solidFill>
                            <a:schemeClr val="tx1"/>
                          </a:solidFill>
                          <a:effectLst/>
                          <a:latin typeface="Calibri"/>
                        </a:rPr>
                        <a:t>Slide 20</a:t>
                      </a:r>
                    </a:p>
                  </a:txBody>
                  <a:tcPr marL="3493" marR="3493" marT="3492" marB="0" anchor="b">
                    <a:lnL>
                      <a:noFill/>
                    </a:lnL>
                    <a:lnR>
                      <a:noFill/>
                    </a:lnR>
                    <a:lnT>
                      <a:noFill/>
                    </a:lnT>
                    <a:lnB>
                      <a:noFill/>
                    </a:lnB>
                  </a:tcPr>
                </a:tc>
                <a:tc>
                  <a:txBody>
                    <a:bodyPr/>
                    <a:lstStyle/>
                    <a:p>
                      <a:pPr marL="0" marR="0" indent="0" algn="l" defTabSz="457200" rtl="0" eaLnBrk="1" fontAlgn="b" latinLnBrk="0" hangingPunct="1">
                        <a:lnSpc>
                          <a:spcPct val="100000"/>
                        </a:lnSpc>
                        <a:spcBef>
                          <a:spcPts val="0"/>
                        </a:spcBef>
                        <a:spcAft>
                          <a:spcPts val="0"/>
                        </a:spcAft>
                        <a:buClrTx/>
                        <a:buSzTx/>
                        <a:buFontTx/>
                        <a:buNone/>
                        <a:tabLst/>
                        <a:defRPr/>
                      </a:pPr>
                      <a:r>
                        <a:rPr lang="en-US" sz="900" b="0" i="0" u="none" strike="noStrike" dirty="0">
                          <a:solidFill>
                            <a:schemeClr val="tx1"/>
                          </a:solidFill>
                          <a:effectLst/>
                          <a:latin typeface="+mn-lt"/>
                        </a:rPr>
                        <a:t>Photo Credit: Illustrated silhouette of a black cat nehtaeh79 </a:t>
                      </a:r>
                      <a:r>
                        <a:rPr lang="en-US" sz="900" b="0" i="0" u="none" strike="noStrike" dirty="0">
                          <a:solidFill>
                            <a:srgbClr val="00B050"/>
                          </a:solidFill>
                          <a:effectLst/>
                          <a:latin typeface="+mn-lt"/>
                        </a:rPr>
                        <a:t>http://www.freestockphotos.biz/stockphoto/16624 http://creativecommons.org/publicdomain/zero/1.0/</a:t>
                      </a:r>
                    </a:p>
                  </a:txBody>
                  <a:tcPr marL="3493" marR="3493" marT="3492" marB="0" anchor="b">
                    <a:lnL>
                      <a:noFill/>
                    </a:lnL>
                    <a:lnR>
                      <a:noFill/>
                    </a:lnR>
                    <a:lnT>
                      <a:noFill/>
                    </a:lnT>
                    <a:lnB>
                      <a:noFill/>
                    </a:lnB>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14309103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457200" y="66834"/>
            <a:ext cx="8229600" cy="1143000"/>
          </a:xfrm>
        </p:spPr>
        <p:txBody>
          <a:bodyPr/>
          <a:lstStyle/>
          <a:p>
            <a:pPr eaLnBrk="1" hangingPunct="1"/>
            <a:r>
              <a:rPr lang="en-US" altLang="en-US" b="1" u="sng" dirty="0">
                <a:solidFill>
                  <a:srgbClr val="00B0F0"/>
                </a:solidFill>
                <a:ea typeface="MS PGothic" charset="-128"/>
              </a:rPr>
              <a:t>Warm Up: What is this?</a:t>
            </a:r>
          </a:p>
        </p:txBody>
      </p:sp>
      <p:sp>
        <p:nvSpPr>
          <p:cNvPr id="3" name="Content Placeholder 2"/>
          <p:cNvSpPr>
            <a:spLocks noGrp="1"/>
          </p:cNvSpPr>
          <p:nvPr>
            <p:ph idx="1"/>
          </p:nvPr>
        </p:nvSpPr>
        <p:spPr>
          <a:xfrm>
            <a:off x="2074462" y="1209834"/>
            <a:ext cx="5557979" cy="1834544"/>
          </a:xfrm>
        </p:spPr>
        <p:txBody>
          <a:bodyPr/>
          <a:lstStyle/>
          <a:p>
            <a:pPr eaLnBrk="1" hangingPunct="1">
              <a:buFont typeface="Wingdings" panose="05000000000000000000" pitchFamily="2" charset="2"/>
              <a:buChar char="§"/>
              <a:defRPr/>
            </a:pPr>
            <a:r>
              <a:rPr lang="en-US" sz="3600" b="1" dirty="0">
                <a:ea typeface="+mn-ea"/>
              </a:rPr>
              <a:t>What defines a zebra?</a:t>
            </a:r>
          </a:p>
          <a:p>
            <a:pPr eaLnBrk="1" hangingPunct="1">
              <a:buFont typeface="Wingdings" panose="05000000000000000000" pitchFamily="2" charset="2"/>
              <a:buChar char="§"/>
              <a:defRPr/>
            </a:pPr>
            <a:r>
              <a:rPr lang="en-US" sz="3600" b="1" dirty="0">
                <a:ea typeface="+mn-ea"/>
              </a:rPr>
              <a:t>What defines a giraffe? </a:t>
            </a:r>
          </a:p>
          <a:p>
            <a:pPr eaLnBrk="1" hangingPunct="1">
              <a:buFont typeface="Wingdings" panose="05000000000000000000" pitchFamily="2" charset="2"/>
              <a:buChar char="§"/>
              <a:defRPr/>
            </a:pPr>
            <a:r>
              <a:rPr lang="en-US" sz="3600" b="1" dirty="0">
                <a:ea typeface="+mn-ea"/>
              </a:rPr>
              <a:t>What is this?</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8273" y="3382120"/>
            <a:ext cx="5027454" cy="3343454"/>
          </a:xfrm>
          <a:prstGeom prst="rect">
            <a:avLst/>
          </a:prstGeom>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74462" y="3340398"/>
            <a:ext cx="5011265" cy="3343454"/>
          </a:xfrm>
          <a:prstGeom prst="rect">
            <a:avLst/>
          </a:prstGeom>
          <a:ln>
            <a:noFill/>
          </a:ln>
          <a:effectLst/>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065165" y="3377882"/>
            <a:ext cx="5029857" cy="3351929"/>
          </a:xfrm>
          <a:prstGeom prst="rect">
            <a:avLst/>
          </a:prstGeom>
          <a:ln>
            <a:noFill/>
          </a:ln>
          <a:effectLst/>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314" y="3388476"/>
            <a:ext cx="4999557" cy="3343454"/>
          </a:xfrm>
          <a:prstGeom prst="rect">
            <a:avLst/>
          </a:prstGeom>
          <a:ln>
            <a:noFill/>
          </a:ln>
          <a:effectLst/>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74462" y="3352791"/>
            <a:ext cx="5029857" cy="3414824"/>
          </a:xfrm>
          <a:prstGeom prst="rect">
            <a:avLst/>
          </a:prstGeom>
        </p:spPr>
      </p:pic>
    </p:spTree>
    <p:extLst>
      <p:ext uri="{BB962C8B-B14F-4D97-AF65-F5344CB8AC3E}">
        <p14:creationId xmlns:p14="http://schemas.microsoft.com/office/powerpoint/2010/main" val="197322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5"/>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6"/>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4"/>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a:bodyPr>
          <a:lstStyle/>
          <a:p>
            <a:pPr eaLnBrk="1" fontAlgn="auto" hangingPunct="1">
              <a:spcAft>
                <a:spcPts val="0"/>
              </a:spcAft>
              <a:buFont typeface="Arial"/>
              <a:buChar char="•"/>
              <a:defRPr/>
            </a:pPr>
            <a:r>
              <a:rPr lang="en-US" b="1" dirty="0">
                <a:ea typeface="+mn-ea"/>
              </a:rPr>
              <a:t>Introduction</a:t>
            </a:r>
          </a:p>
          <a:p>
            <a:pPr lvl="1" eaLnBrk="1" fontAlgn="auto" hangingPunct="1">
              <a:spcAft>
                <a:spcPts val="0"/>
              </a:spcAft>
              <a:buFont typeface="Arial"/>
              <a:buChar char="•"/>
              <a:defRPr/>
            </a:pPr>
            <a:r>
              <a:rPr lang="en-US" b="1" dirty="0">
                <a:ea typeface="+mn-ea"/>
              </a:rPr>
              <a:t>Definition of category and concept</a:t>
            </a:r>
          </a:p>
          <a:p>
            <a:pPr eaLnBrk="1" fontAlgn="auto" hangingPunct="1">
              <a:spcAft>
                <a:spcPts val="0"/>
              </a:spcAft>
              <a:buFont typeface="Arial"/>
              <a:buChar char="•"/>
              <a:defRPr/>
            </a:pPr>
            <a:r>
              <a:rPr lang="en-US" b="1" dirty="0">
                <a:solidFill>
                  <a:schemeClr val="bg1">
                    <a:lumMod val="75000"/>
                  </a:schemeClr>
                </a:solidFill>
                <a:ea typeface="+mn-ea"/>
              </a:rPr>
              <a:t>Fuzzy Categories</a:t>
            </a:r>
          </a:p>
          <a:p>
            <a:pPr eaLnBrk="1" fontAlgn="auto" hangingPunct="1">
              <a:spcAft>
                <a:spcPts val="0"/>
              </a:spcAft>
              <a:buFont typeface="Arial"/>
              <a:buChar char="•"/>
              <a:defRPr/>
            </a:pPr>
            <a:r>
              <a:rPr lang="en-US" b="1" dirty="0">
                <a:solidFill>
                  <a:schemeClr val="bg1">
                    <a:lumMod val="75000"/>
                  </a:schemeClr>
                </a:solidFill>
                <a:ea typeface="+mn-ea"/>
              </a:rPr>
              <a:t>Source Typicality</a:t>
            </a:r>
          </a:p>
          <a:p>
            <a:pPr eaLnBrk="1" fontAlgn="auto" hangingPunct="1">
              <a:spcAft>
                <a:spcPts val="0"/>
              </a:spcAft>
              <a:buFont typeface="Arial"/>
              <a:buChar char="•"/>
              <a:defRPr/>
            </a:pPr>
            <a:r>
              <a:rPr lang="en-US" b="1" dirty="0">
                <a:solidFill>
                  <a:schemeClr val="bg1">
                    <a:lumMod val="75000"/>
                  </a:schemeClr>
                </a:solidFill>
                <a:ea typeface="+mn-ea"/>
              </a:rPr>
              <a:t>Category Hierarchies</a:t>
            </a:r>
          </a:p>
          <a:p>
            <a:pPr eaLnBrk="1" fontAlgn="auto" hangingPunct="1">
              <a:spcAft>
                <a:spcPts val="0"/>
              </a:spcAft>
              <a:buFont typeface="Arial"/>
              <a:buChar char="•"/>
              <a:defRPr/>
            </a:pPr>
            <a:r>
              <a:rPr lang="en-US" b="1" dirty="0">
                <a:solidFill>
                  <a:schemeClr val="bg1">
                    <a:lumMod val="75000"/>
                  </a:schemeClr>
                </a:solidFill>
                <a:ea typeface="+mn-ea"/>
              </a:rPr>
              <a:t>Theories of Concept Representation</a:t>
            </a:r>
          </a:p>
          <a:p>
            <a:pPr eaLnBrk="1" fontAlgn="auto" hangingPunct="1">
              <a:spcAft>
                <a:spcPts val="0"/>
              </a:spcAft>
              <a:buFont typeface="Arial"/>
              <a:buChar char="•"/>
              <a:defRPr/>
            </a:pPr>
            <a:r>
              <a:rPr lang="en-US" b="1" dirty="0">
                <a:solidFill>
                  <a:schemeClr val="bg1">
                    <a:lumMod val="75000"/>
                  </a:schemeClr>
                </a:solidFill>
                <a:ea typeface="+mn-ea"/>
              </a:rPr>
              <a:t>Knowledge</a:t>
            </a:r>
          </a:p>
        </p:txBody>
      </p:sp>
    </p:spTree>
    <p:extLst>
      <p:ext uri="{BB962C8B-B14F-4D97-AF65-F5344CB8AC3E}">
        <p14:creationId xmlns:p14="http://schemas.microsoft.com/office/powerpoint/2010/main" val="39666740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pPr eaLnBrk="1" hangingPunct="1"/>
            <a:r>
              <a:rPr lang="en-US" altLang="en-US" b="1" u="sng" dirty="0">
                <a:ea typeface="MS PGothic" charset="-128"/>
              </a:rPr>
              <a:t>What is a Category?</a:t>
            </a:r>
          </a:p>
        </p:txBody>
      </p:sp>
      <p:pic>
        <p:nvPicPr>
          <p:cNvPr id="8" name="Content Placeholder 7"/>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310989" y="1600200"/>
            <a:ext cx="4375811" cy="3397102"/>
          </a:xfrm>
          <a:effectLst/>
        </p:spPr>
      </p:pic>
      <p:sp>
        <p:nvSpPr>
          <p:cNvPr id="24579" name="Content Placeholder 8"/>
          <p:cNvSpPr>
            <a:spLocks noGrp="1"/>
          </p:cNvSpPr>
          <p:nvPr>
            <p:ph sz="half" idx="2"/>
          </p:nvPr>
        </p:nvSpPr>
        <p:spPr>
          <a:xfrm>
            <a:off x="457200" y="1599585"/>
            <a:ext cx="3581400" cy="4525963"/>
          </a:xfrm>
        </p:spPr>
        <p:txBody>
          <a:bodyPr/>
          <a:lstStyle/>
          <a:p>
            <a:pPr marL="0" indent="0">
              <a:buNone/>
            </a:pPr>
            <a:r>
              <a:rPr lang="en-US" altLang="en-US" sz="3200" b="1" dirty="0">
                <a:ea typeface="MS PGothic" charset="-128"/>
              </a:rPr>
              <a:t>Categories are</a:t>
            </a:r>
            <a:r>
              <a:rPr lang="is-IS" altLang="en-US" sz="3200" b="1" dirty="0">
                <a:ea typeface="MS PGothic" charset="-128"/>
              </a:rPr>
              <a:t>…</a:t>
            </a:r>
          </a:p>
          <a:p>
            <a:pPr lvl="1">
              <a:buFont typeface="Wingdings" panose="05000000000000000000" pitchFamily="2" charset="2"/>
              <a:buChar char="§"/>
            </a:pPr>
            <a:r>
              <a:rPr lang="is-IS" altLang="en-US" sz="2800" dirty="0">
                <a:ea typeface="MS PGothic" charset="-128"/>
              </a:rPr>
              <a:t>Well-defined?</a:t>
            </a:r>
          </a:p>
          <a:p>
            <a:pPr lvl="1">
              <a:buFont typeface="Wingdings" panose="05000000000000000000" pitchFamily="2" charset="2"/>
              <a:buChar char="§"/>
            </a:pPr>
            <a:r>
              <a:rPr lang="en-US" altLang="en-US" sz="2800" dirty="0">
                <a:ea typeface="MS PGothic" charset="-128"/>
              </a:rPr>
              <a:t>Contain necessary features</a:t>
            </a:r>
          </a:p>
          <a:p>
            <a:pPr lvl="1">
              <a:buFont typeface="Wingdings" panose="05000000000000000000" pitchFamily="2" charset="2"/>
              <a:buChar char="§"/>
            </a:pPr>
            <a:r>
              <a:rPr lang="en-US" altLang="en-US" sz="2800" dirty="0">
                <a:ea typeface="MS PGothic" charset="-128"/>
              </a:rPr>
              <a:t>Jointly sufficient</a:t>
            </a:r>
          </a:p>
        </p:txBody>
      </p:sp>
      <p:sp>
        <p:nvSpPr>
          <p:cNvPr id="2" name="TextBox 1"/>
          <p:cNvSpPr txBox="1"/>
          <p:nvPr/>
        </p:nvSpPr>
        <p:spPr>
          <a:xfrm>
            <a:off x="457200" y="5393094"/>
            <a:ext cx="8229600" cy="523220"/>
          </a:xfrm>
          <a:prstGeom prst="rect">
            <a:avLst/>
          </a:prstGeom>
          <a:noFill/>
        </p:spPr>
        <p:txBody>
          <a:bodyPr wrap="square" rtlCol="0">
            <a:spAutoFit/>
          </a:bodyPr>
          <a:lstStyle/>
          <a:p>
            <a:pPr defTabSz="457200" eaLnBrk="0" fontAlgn="base" hangingPunct="0">
              <a:spcBef>
                <a:spcPct val="0"/>
              </a:spcBef>
              <a:spcAft>
                <a:spcPct val="0"/>
              </a:spcAft>
              <a:buFont typeface="Wingdings" panose="05000000000000000000" pitchFamily="2" charset="2"/>
              <a:buChar char="§"/>
            </a:pPr>
            <a:r>
              <a:rPr lang="en-US" altLang="en-US" sz="2800" b="1" dirty="0">
                <a:solidFill>
                  <a:prstClr val="black"/>
                </a:solidFill>
                <a:latin typeface="Arial" charset="0"/>
                <a:ea typeface="MS PGothic" charset="-128"/>
              </a:rPr>
              <a:t> What defines office furniture in the picture? </a:t>
            </a:r>
          </a:p>
        </p:txBody>
      </p:sp>
    </p:spTree>
    <p:extLst>
      <p:ext uri="{BB962C8B-B14F-4D97-AF65-F5344CB8AC3E}">
        <p14:creationId xmlns:p14="http://schemas.microsoft.com/office/powerpoint/2010/main" val="193228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5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pPr eaLnBrk="1" hangingPunct="1"/>
            <a:r>
              <a:rPr lang="en-US" altLang="en-US" b="1" u="sng" dirty="0">
                <a:ea typeface="MS PGothic" charset="-128"/>
              </a:rPr>
              <a:t>What is a Concept?</a:t>
            </a:r>
          </a:p>
        </p:txBody>
      </p:sp>
      <p:sp>
        <p:nvSpPr>
          <p:cNvPr id="6" name="Content Placeholder 5"/>
          <p:cNvSpPr>
            <a:spLocks noGrp="1"/>
          </p:cNvSpPr>
          <p:nvPr>
            <p:ph sz="half" idx="1"/>
          </p:nvPr>
        </p:nvSpPr>
        <p:spPr>
          <a:xfrm>
            <a:off x="754911" y="4437471"/>
            <a:ext cx="8229600" cy="1887279"/>
          </a:xfrm>
        </p:spPr>
        <p:txBody>
          <a:bodyPr/>
          <a:lstStyle/>
          <a:p>
            <a:pPr>
              <a:buFont typeface="Wingdings" panose="05000000000000000000" pitchFamily="2" charset="2"/>
              <a:buChar char="§"/>
              <a:defRPr/>
            </a:pPr>
            <a:r>
              <a:rPr lang="en-US" sz="3200" dirty="0"/>
              <a:t>Your mental representation of a category</a:t>
            </a:r>
          </a:p>
          <a:p>
            <a:pPr>
              <a:buFont typeface="Wingdings" panose="05000000000000000000" pitchFamily="2" charset="2"/>
              <a:buChar char="§"/>
              <a:defRPr/>
            </a:pPr>
            <a:r>
              <a:rPr lang="en-US" sz="3200" dirty="0"/>
              <a:t>Write down your concept of office furniture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040" y="1388276"/>
            <a:ext cx="4399920" cy="2929270"/>
          </a:xfrm>
          <a:prstGeom prst="rect">
            <a:avLst/>
          </a:prstGeom>
          <a:ln>
            <a:noFill/>
          </a:ln>
          <a:effectLst/>
        </p:spPr>
      </p:pic>
    </p:spTree>
    <p:extLst>
      <p:ext uri="{BB962C8B-B14F-4D97-AF65-F5344CB8AC3E}">
        <p14:creationId xmlns:p14="http://schemas.microsoft.com/office/powerpoint/2010/main" val="3394052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tLang="en-US" b="1" u="sng" dirty="0">
                <a:ea typeface="MS PGothic" charset="-128"/>
              </a:rPr>
              <a:t>Overview</a:t>
            </a:r>
          </a:p>
        </p:txBody>
      </p:sp>
      <p:sp>
        <p:nvSpPr>
          <p:cNvPr id="3" name="Content Placeholder 2"/>
          <p:cNvSpPr>
            <a:spLocks noGrp="1"/>
          </p:cNvSpPr>
          <p:nvPr>
            <p:ph idx="1"/>
          </p:nvPr>
        </p:nvSpPr>
        <p:spPr/>
        <p:txBody>
          <a:bodyPr rtlCol="0">
            <a:normAutofit fontScale="92500" lnSpcReduction="10000"/>
          </a:bodyPr>
          <a:lstStyle/>
          <a:p>
            <a:pPr eaLnBrk="1" fontAlgn="auto" hangingPunct="1">
              <a:spcAft>
                <a:spcPts val="0"/>
              </a:spcAft>
              <a:buFont typeface="Arial"/>
              <a:buChar char="•"/>
              <a:defRPr/>
            </a:pPr>
            <a:r>
              <a:rPr lang="en-US" b="1" dirty="0">
                <a:solidFill>
                  <a:schemeClr val="bg1">
                    <a:lumMod val="75000"/>
                  </a:schemeClr>
                </a:solidFill>
                <a:ea typeface="+mn-ea"/>
              </a:rPr>
              <a:t>Introduction</a:t>
            </a:r>
          </a:p>
          <a:p>
            <a:pPr eaLnBrk="1" fontAlgn="auto" hangingPunct="1">
              <a:spcAft>
                <a:spcPts val="0"/>
              </a:spcAft>
              <a:buFont typeface="Arial"/>
              <a:buChar char="•"/>
              <a:defRPr/>
            </a:pPr>
            <a:r>
              <a:rPr lang="en-US" b="1" dirty="0">
                <a:ea typeface="+mn-ea"/>
              </a:rPr>
              <a:t>Fuzzy Categories</a:t>
            </a:r>
          </a:p>
          <a:p>
            <a:pPr lvl="1" eaLnBrk="1" fontAlgn="auto" hangingPunct="1">
              <a:spcAft>
                <a:spcPts val="0"/>
              </a:spcAft>
              <a:buFont typeface="Arial"/>
              <a:buChar char="•"/>
              <a:defRPr/>
            </a:pPr>
            <a:r>
              <a:rPr lang="en-US" b="1" dirty="0">
                <a:ea typeface="+mn-ea"/>
              </a:rPr>
              <a:t>Borderline items</a:t>
            </a:r>
          </a:p>
          <a:p>
            <a:pPr lvl="1" eaLnBrk="1" fontAlgn="auto" hangingPunct="1">
              <a:spcAft>
                <a:spcPts val="0"/>
              </a:spcAft>
              <a:buFont typeface="Arial"/>
              <a:buChar char="•"/>
              <a:defRPr/>
            </a:pPr>
            <a:r>
              <a:rPr lang="en-US" b="1" dirty="0">
                <a:ea typeface="+mn-ea"/>
              </a:rPr>
              <a:t>Typicality</a:t>
            </a:r>
          </a:p>
          <a:p>
            <a:pPr lvl="1" eaLnBrk="1" fontAlgn="auto" hangingPunct="1">
              <a:spcAft>
                <a:spcPts val="0"/>
              </a:spcAft>
              <a:buFont typeface="Arial"/>
              <a:buChar char="•"/>
              <a:defRPr/>
            </a:pPr>
            <a:r>
              <a:rPr lang="en-US" b="1" dirty="0">
                <a:ea typeface="+mn-ea"/>
              </a:rPr>
              <a:t>Prototype</a:t>
            </a:r>
          </a:p>
          <a:p>
            <a:pPr eaLnBrk="1" fontAlgn="auto" hangingPunct="1">
              <a:spcAft>
                <a:spcPts val="0"/>
              </a:spcAft>
              <a:buFont typeface="Arial"/>
              <a:buChar char="•"/>
              <a:defRPr/>
            </a:pPr>
            <a:r>
              <a:rPr lang="en-US" b="1" dirty="0">
                <a:solidFill>
                  <a:schemeClr val="bg1">
                    <a:lumMod val="75000"/>
                  </a:schemeClr>
                </a:solidFill>
                <a:ea typeface="+mn-ea"/>
              </a:rPr>
              <a:t>Source Typicality</a:t>
            </a:r>
          </a:p>
          <a:p>
            <a:pPr eaLnBrk="1" fontAlgn="auto" hangingPunct="1">
              <a:spcAft>
                <a:spcPts val="0"/>
              </a:spcAft>
              <a:buFont typeface="Arial"/>
              <a:buChar char="•"/>
              <a:defRPr/>
            </a:pPr>
            <a:r>
              <a:rPr lang="en-US" b="1" dirty="0">
                <a:solidFill>
                  <a:schemeClr val="bg1">
                    <a:lumMod val="75000"/>
                  </a:schemeClr>
                </a:solidFill>
                <a:ea typeface="+mn-ea"/>
              </a:rPr>
              <a:t>Category Hierarchies</a:t>
            </a:r>
          </a:p>
          <a:p>
            <a:pPr eaLnBrk="1" fontAlgn="auto" hangingPunct="1">
              <a:spcAft>
                <a:spcPts val="0"/>
              </a:spcAft>
              <a:buFont typeface="Arial"/>
              <a:buChar char="•"/>
              <a:defRPr/>
            </a:pPr>
            <a:r>
              <a:rPr lang="en-US" b="1" dirty="0">
                <a:solidFill>
                  <a:schemeClr val="bg1">
                    <a:lumMod val="75000"/>
                  </a:schemeClr>
                </a:solidFill>
                <a:ea typeface="+mn-ea"/>
              </a:rPr>
              <a:t>Theories of Concept Representation</a:t>
            </a:r>
          </a:p>
          <a:p>
            <a:pPr eaLnBrk="1" fontAlgn="auto" hangingPunct="1">
              <a:spcAft>
                <a:spcPts val="0"/>
              </a:spcAft>
              <a:buFont typeface="Arial"/>
              <a:buChar char="•"/>
              <a:defRPr/>
            </a:pPr>
            <a:r>
              <a:rPr lang="en-US" b="1" dirty="0">
                <a:solidFill>
                  <a:schemeClr val="bg1">
                    <a:lumMod val="75000"/>
                  </a:schemeClr>
                </a:solidFill>
                <a:ea typeface="+mn-ea"/>
              </a:rPr>
              <a:t>Knowledge</a:t>
            </a:r>
          </a:p>
        </p:txBody>
      </p:sp>
    </p:spTree>
    <p:extLst>
      <p:ext uri="{BB962C8B-B14F-4D97-AF65-F5344CB8AC3E}">
        <p14:creationId xmlns:p14="http://schemas.microsoft.com/office/powerpoint/2010/main" val="16952779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altLang="en-US" b="1" u="sng" dirty="0">
                <a:solidFill>
                  <a:srgbClr val="00B0F0"/>
                </a:solidFill>
                <a:ea typeface="MS PGothic" charset="-128"/>
              </a:rPr>
              <a:t>Fuzzy Categories Activity</a:t>
            </a:r>
            <a:endParaRPr lang="en-US" altLang="en-US" dirty="0">
              <a:solidFill>
                <a:srgbClr val="00B0F0"/>
              </a:solidFill>
              <a:ea typeface="MS PGothic" charset="-128"/>
            </a:endParaRPr>
          </a:p>
        </p:txBody>
      </p:sp>
      <p:sp>
        <p:nvSpPr>
          <p:cNvPr id="28674" name="Content Placeholder 2"/>
          <p:cNvSpPr>
            <a:spLocks noGrp="1"/>
          </p:cNvSpPr>
          <p:nvPr>
            <p:ph sz="half" idx="1"/>
          </p:nvPr>
        </p:nvSpPr>
        <p:spPr>
          <a:xfrm>
            <a:off x="457200" y="1600200"/>
            <a:ext cx="5085184" cy="4525963"/>
          </a:xfrm>
        </p:spPr>
        <p:txBody>
          <a:bodyPr/>
          <a:lstStyle/>
          <a:p>
            <a:pPr>
              <a:buFont typeface="Wingdings" charset="2"/>
              <a:buChar char="§"/>
            </a:pPr>
            <a:r>
              <a:rPr lang="en-US" altLang="en-US" dirty="0">
                <a:ea typeface="MS PGothic" charset="-128"/>
              </a:rPr>
              <a:t>In groups of 2-3, sort the words into two categories. </a:t>
            </a:r>
          </a:p>
          <a:p>
            <a:pPr>
              <a:buFont typeface="Wingdings" charset="2"/>
              <a:buChar char="§"/>
            </a:pPr>
            <a:endParaRPr lang="en-US" altLang="en-US" dirty="0">
              <a:ea typeface="MS PGothic" charset="-128"/>
            </a:endParaRPr>
          </a:p>
          <a:p>
            <a:pPr>
              <a:buFont typeface="Wingdings" charset="2"/>
              <a:buChar char="§"/>
            </a:pPr>
            <a:r>
              <a:rPr lang="en-US" altLang="en-US" dirty="0">
                <a:ea typeface="MS PGothic" charset="-128"/>
              </a:rPr>
              <a:t>Be prepared to share your categorization. </a:t>
            </a:r>
          </a:p>
        </p:txBody>
      </p:sp>
      <p:sp>
        <p:nvSpPr>
          <p:cNvPr id="3" name="Content Placeholder 2"/>
          <p:cNvSpPr>
            <a:spLocks noGrp="1"/>
          </p:cNvSpPr>
          <p:nvPr>
            <p:ph sz="half" idx="2"/>
          </p:nvPr>
        </p:nvSpPr>
        <p:spPr>
          <a:xfrm>
            <a:off x="5674562" y="1600200"/>
            <a:ext cx="4038600" cy="4525963"/>
          </a:xfrm>
        </p:spPr>
        <p:txBody>
          <a:bodyPr/>
          <a:lstStyle/>
          <a:p>
            <a:pPr marL="457200" indent="-457200">
              <a:buFont typeface="+mj-lt"/>
              <a:buAutoNum type="arabicPeriod"/>
            </a:pPr>
            <a:r>
              <a:rPr lang="en-US" sz="2200" b="1" dirty="0"/>
              <a:t>Chair </a:t>
            </a:r>
          </a:p>
          <a:p>
            <a:pPr marL="457200" indent="-457200">
              <a:buFont typeface="+mj-lt"/>
              <a:buAutoNum type="arabicPeriod"/>
            </a:pPr>
            <a:r>
              <a:rPr lang="en-US" sz="2200" b="1" dirty="0"/>
              <a:t>Orange</a:t>
            </a:r>
          </a:p>
          <a:p>
            <a:pPr marL="457200" indent="-457200">
              <a:buFont typeface="+mj-lt"/>
              <a:buAutoNum type="arabicPeriod"/>
            </a:pPr>
            <a:r>
              <a:rPr lang="en-US" sz="2200" b="1" dirty="0"/>
              <a:t>Banana</a:t>
            </a:r>
          </a:p>
          <a:p>
            <a:pPr marL="457200" indent="-457200">
              <a:buFont typeface="+mj-lt"/>
              <a:buAutoNum type="arabicPeriod"/>
            </a:pPr>
            <a:r>
              <a:rPr lang="en-US" sz="2200" b="1" dirty="0"/>
              <a:t>Desk</a:t>
            </a:r>
          </a:p>
          <a:p>
            <a:pPr marL="457200" indent="-457200">
              <a:buFont typeface="+mj-lt"/>
              <a:buAutoNum type="arabicPeriod"/>
            </a:pPr>
            <a:r>
              <a:rPr lang="en-US" sz="2200" b="1" dirty="0"/>
              <a:t>Lamp</a:t>
            </a:r>
          </a:p>
          <a:p>
            <a:pPr marL="457200" indent="-457200">
              <a:buFont typeface="+mj-lt"/>
              <a:buAutoNum type="arabicPeriod"/>
            </a:pPr>
            <a:r>
              <a:rPr lang="en-US" sz="2200" b="1" dirty="0"/>
              <a:t>Pineapple</a:t>
            </a:r>
          </a:p>
          <a:p>
            <a:pPr marL="457200" indent="-457200">
              <a:buFont typeface="+mj-lt"/>
              <a:buAutoNum type="arabicPeriod"/>
            </a:pPr>
            <a:r>
              <a:rPr lang="en-US" sz="2200" b="1" dirty="0"/>
              <a:t>Bookcase</a:t>
            </a:r>
          </a:p>
          <a:p>
            <a:pPr marL="457200" indent="-457200">
              <a:buFont typeface="+mj-lt"/>
              <a:buAutoNum type="arabicPeriod"/>
            </a:pPr>
            <a:r>
              <a:rPr lang="en-US" sz="2200" b="1" dirty="0"/>
              <a:t>Pear</a:t>
            </a:r>
          </a:p>
          <a:p>
            <a:pPr marL="457200" indent="-457200">
              <a:buFont typeface="+mj-lt"/>
              <a:buAutoNum type="arabicPeriod"/>
            </a:pPr>
            <a:r>
              <a:rPr lang="en-US" sz="2200" b="1" dirty="0"/>
              <a:t>Watermelon</a:t>
            </a:r>
          </a:p>
          <a:p>
            <a:pPr marL="457200" indent="-457200">
              <a:buFont typeface="+mj-lt"/>
              <a:buAutoNum type="arabicPeriod"/>
            </a:pPr>
            <a:r>
              <a:rPr lang="en-US" sz="2200" b="1" dirty="0"/>
              <a:t>Table</a:t>
            </a:r>
          </a:p>
          <a:p>
            <a:pPr marL="457200" indent="-457200">
              <a:buFont typeface="+mj-lt"/>
              <a:buAutoNum type="arabicPeriod"/>
            </a:pPr>
            <a:r>
              <a:rPr lang="en-US" sz="2200" b="1" dirty="0"/>
              <a:t>Strawberry</a:t>
            </a:r>
          </a:p>
          <a:p>
            <a:pPr marL="457200" indent="-457200">
              <a:buFont typeface="+mj-lt"/>
              <a:buAutoNum type="arabicPeriod"/>
            </a:pPr>
            <a:r>
              <a:rPr lang="en-US" sz="2200" b="1" dirty="0"/>
              <a:t>Couch</a:t>
            </a:r>
          </a:p>
        </p:txBody>
      </p:sp>
    </p:spTree>
    <p:extLst>
      <p:ext uri="{BB962C8B-B14F-4D97-AF65-F5344CB8AC3E}">
        <p14:creationId xmlns:p14="http://schemas.microsoft.com/office/powerpoint/2010/main" val="4263803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67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28674">
                                            <p:txEl>
                                              <p:pRg st="0" end="0"/>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28674">
                                            <p:txEl>
                                              <p:pRg st="2" end="2"/>
                                            </p:txEl>
                                          </p:spTgt>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altLang="en-US" b="1" u="sng" dirty="0">
                <a:solidFill>
                  <a:srgbClr val="00B0F0"/>
                </a:solidFill>
                <a:ea typeface="MS PGothic" charset="-128"/>
              </a:rPr>
              <a:t>Fuzzy Categories Activity</a:t>
            </a:r>
            <a:endParaRPr lang="en-US" altLang="en-US" dirty="0">
              <a:solidFill>
                <a:srgbClr val="00B0F0"/>
              </a:solidFill>
              <a:ea typeface="MS PGothic" charset="-128"/>
            </a:endParaRPr>
          </a:p>
        </p:txBody>
      </p:sp>
      <p:sp>
        <p:nvSpPr>
          <p:cNvPr id="28674" name="Content Placeholder 2"/>
          <p:cNvSpPr>
            <a:spLocks noGrp="1"/>
          </p:cNvSpPr>
          <p:nvPr>
            <p:ph sz="half" idx="1"/>
          </p:nvPr>
        </p:nvSpPr>
        <p:spPr>
          <a:xfrm>
            <a:off x="457199" y="1600200"/>
            <a:ext cx="4898571" cy="4525963"/>
          </a:xfrm>
        </p:spPr>
        <p:txBody>
          <a:bodyPr/>
          <a:lstStyle/>
          <a:p>
            <a:pPr>
              <a:buFont typeface="Wingdings" charset="2"/>
              <a:buChar char="§"/>
            </a:pPr>
            <a:r>
              <a:rPr lang="en-US" altLang="en-US" dirty="0">
                <a:ea typeface="MS PGothic" charset="-128"/>
              </a:rPr>
              <a:t>In groups of 2-3, sort  list into fruits and vegetables. </a:t>
            </a:r>
          </a:p>
          <a:p>
            <a:pPr>
              <a:buFont typeface="Wingdings" charset="2"/>
              <a:buChar char="§"/>
            </a:pPr>
            <a:endParaRPr lang="en-US" altLang="en-US" dirty="0">
              <a:ea typeface="MS PGothic" charset="-128"/>
            </a:endParaRPr>
          </a:p>
          <a:p>
            <a:pPr>
              <a:buFont typeface="Wingdings" charset="2"/>
              <a:buChar char="§"/>
            </a:pPr>
            <a:r>
              <a:rPr lang="en-US" altLang="en-US" dirty="0">
                <a:ea typeface="MS PGothic" charset="-128"/>
              </a:rPr>
              <a:t>Then share your categorization with the class.</a:t>
            </a:r>
          </a:p>
        </p:txBody>
      </p:sp>
      <p:sp>
        <p:nvSpPr>
          <p:cNvPr id="2" name="Content Placeholder 1"/>
          <p:cNvSpPr>
            <a:spLocks noGrp="1"/>
          </p:cNvSpPr>
          <p:nvPr>
            <p:ph sz="half" idx="2"/>
          </p:nvPr>
        </p:nvSpPr>
        <p:spPr>
          <a:xfrm>
            <a:off x="5654349" y="1600200"/>
            <a:ext cx="4038600" cy="5257800"/>
          </a:xfrm>
        </p:spPr>
        <p:txBody>
          <a:bodyPr/>
          <a:lstStyle/>
          <a:p>
            <a:pPr marL="514350" indent="-514350">
              <a:buFont typeface="+mj-lt"/>
              <a:buAutoNum type="arabicPeriod"/>
            </a:pPr>
            <a:r>
              <a:rPr lang="en-US" sz="2000" b="1" dirty="0"/>
              <a:t>Orange</a:t>
            </a:r>
          </a:p>
          <a:p>
            <a:pPr marL="514350" indent="-514350">
              <a:buFont typeface="+mj-lt"/>
              <a:buAutoNum type="arabicPeriod"/>
            </a:pPr>
            <a:r>
              <a:rPr lang="en-US" sz="2000" b="1" dirty="0"/>
              <a:t>Date</a:t>
            </a:r>
          </a:p>
          <a:p>
            <a:pPr marL="514350" indent="-514350">
              <a:buFont typeface="+mj-lt"/>
              <a:buAutoNum type="arabicPeriod"/>
            </a:pPr>
            <a:r>
              <a:rPr lang="en-US" sz="2000" b="1" dirty="0"/>
              <a:t>Olive</a:t>
            </a:r>
          </a:p>
          <a:p>
            <a:pPr marL="514350" indent="-514350">
              <a:buFont typeface="+mj-lt"/>
              <a:buAutoNum type="arabicPeriod"/>
            </a:pPr>
            <a:r>
              <a:rPr lang="en-US" sz="2000" b="1" dirty="0"/>
              <a:t>Cucumber</a:t>
            </a:r>
          </a:p>
          <a:p>
            <a:pPr marL="514350" indent="-514350">
              <a:buFont typeface="+mj-lt"/>
              <a:buAutoNum type="arabicPeriod"/>
            </a:pPr>
            <a:r>
              <a:rPr lang="en-US" sz="2000" b="1" dirty="0"/>
              <a:t>Pear</a:t>
            </a:r>
          </a:p>
          <a:p>
            <a:pPr marL="514350" indent="-514350">
              <a:buFont typeface="+mj-lt"/>
              <a:buAutoNum type="arabicPeriod"/>
            </a:pPr>
            <a:r>
              <a:rPr lang="en-US" sz="2000" b="1" dirty="0"/>
              <a:t>Plum</a:t>
            </a:r>
          </a:p>
          <a:p>
            <a:pPr marL="514350" indent="-514350">
              <a:buFont typeface="+mj-lt"/>
              <a:buAutoNum type="arabicPeriod"/>
            </a:pPr>
            <a:r>
              <a:rPr lang="en-US" sz="2000" b="1" dirty="0"/>
              <a:t>Strawberry</a:t>
            </a:r>
          </a:p>
          <a:p>
            <a:pPr marL="514350" indent="-514350">
              <a:buFont typeface="+mj-lt"/>
              <a:buAutoNum type="arabicPeriod"/>
            </a:pPr>
            <a:r>
              <a:rPr lang="en-US" sz="2000" b="1" dirty="0"/>
              <a:t>Pineapple</a:t>
            </a:r>
          </a:p>
          <a:p>
            <a:pPr marL="514350" indent="-514350">
              <a:buFont typeface="+mj-lt"/>
              <a:buAutoNum type="arabicPeriod"/>
            </a:pPr>
            <a:r>
              <a:rPr lang="en-US" sz="2000" b="1" dirty="0"/>
              <a:t>Tomato</a:t>
            </a:r>
          </a:p>
          <a:p>
            <a:pPr marL="514350" indent="-514350">
              <a:buFont typeface="+mj-lt"/>
              <a:buAutoNum type="arabicPeriod"/>
            </a:pPr>
            <a:r>
              <a:rPr lang="en-US" sz="2000" b="1" dirty="0"/>
              <a:t>Zucchini </a:t>
            </a:r>
          </a:p>
          <a:p>
            <a:pPr marL="514350" indent="-514350">
              <a:buFont typeface="+mj-lt"/>
              <a:buAutoNum type="arabicPeriod"/>
            </a:pPr>
            <a:r>
              <a:rPr lang="en-US" sz="2000" b="1" dirty="0"/>
              <a:t>Avocado </a:t>
            </a:r>
          </a:p>
          <a:p>
            <a:pPr marL="514350" indent="-514350">
              <a:buFont typeface="+mj-lt"/>
              <a:buAutoNum type="arabicPeriod"/>
            </a:pPr>
            <a:r>
              <a:rPr lang="en-US" sz="2000" b="1" dirty="0"/>
              <a:t>Pepper</a:t>
            </a:r>
          </a:p>
          <a:p>
            <a:pPr marL="514350" indent="-514350">
              <a:buFont typeface="+mj-lt"/>
              <a:buAutoNum type="arabicPeriod"/>
            </a:pPr>
            <a:r>
              <a:rPr lang="en-US" sz="2000" b="1" dirty="0"/>
              <a:t>Pumpkin</a:t>
            </a:r>
          </a:p>
          <a:p>
            <a:pPr marL="514350" indent="-514350">
              <a:buFont typeface="+mj-lt"/>
              <a:buAutoNum type="arabicPeriod"/>
            </a:pPr>
            <a:r>
              <a:rPr lang="en-US" sz="2000" b="1" dirty="0"/>
              <a:t>Peas</a:t>
            </a:r>
          </a:p>
          <a:p>
            <a:endParaRPr lang="en-US" dirty="0"/>
          </a:p>
        </p:txBody>
      </p:sp>
    </p:spTree>
    <p:extLst>
      <p:ext uri="{BB962C8B-B14F-4D97-AF65-F5344CB8AC3E}">
        <p14:creationId xmlns:p14="http://schemas.microsoft.com/office/powerpoint/2010/main" val="1571495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67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28674">
                                            <p:txEl>
                                              <p:pRg st="0" end="0"/>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28674">
                                            <p:txEl>
                                              <p:pRg st="2" end="2"/>
                                            </p:txEl>
                                          </p:spTgt>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Custom 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8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B7C01A907CDC4C97236A2106A1EF25" ma:contentTypeVersion="10" ma:contentTypeDescription="Create a new document." ma:contentTypeScope="" ma:versionID="552de1a62d0cdf1a7bdb86cda4fb829f">
  <xsd:schema xmlns:xsd="http://www.w3.org/2001/XMLSchema" xmlns:xs="http://www.w3.org/2001/XMLSchema" xmlns:p="http://schemas.microsoft.com/office/2006/metadata/properties" xmlns:ns2="0f671927-d1a9-406b-b7bd-3f103b08663b" xmlns:ns3="d6688f25-41d9-4160-a082-7d1393b5a9cf" targetNamespace="http://schemas.microsoft.com/office/2006/metadata/properties" ma:root="true" ma:fieldsID="41c9ce8d61d33b699c68ceb8423ed578" ns2:_="" ns3:_="">
    <xsd:import namespace="0f671927-d1a9-406b-b7bd-3f103b08663b"/>
    <xsd:import namespace="d6688f25-41d9-4160-a082-7d1393b5a9cf"/>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71927-d1a9-406b-b7bd-3f103b0866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c0fbcf8-0bcd-4969-b2f0-8aed0e292d54"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6688f25-41d9-4160-a082-7d1393b5a9cf"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fd51729-1cdb-45fd-a96e-59904bcc5588}" ma:internalName="TaxCatchAll" ma:showField="CatchAllData" ma:web="d6688f25-41d9-4160-a082-7d1393b5a9c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f671927-d1a9-406b-b7bd-3f103b08663b">
      <Terms xmlns="http://schemas.microsoft.com/office/infopath/2007/PartnerControls"/>
    </lcf76f155ced4ddcb4097134ff3c332f>
    <TaxCatchAll xmlns="d6688f25-41d9-4160-a082-7d1393b5a9cf" xsi:nil="true"/>
  </documentManagement>
</p:properties>
</file>

<file path=customXml/itemProps1.xml><?xml version="1.0" encoding="utf-8"?>
<ds:datastoreItem xmlns:ds="http://schemas.openxmlformats.org/officeDocument/2006/customXml" ds:itemID="{ED35C474-3BD5-4F27-8B9B-604BF35CDF6B}"/>
</file>

<file path=customXml/itemProps2.xml><?xml version="1.0" encoding="utf-8"?>
<ds:datastoreItem xmlns:ds="http://schemas.openxmlformats.org/officeDocument/2006/customXml" ds:itemID="{A0983489-B751-45E8-83C2-0AC5FC2D37B9}"/>
</file>

<file path=customXml/itemProps3.xml><?xml version="1.0" encoding="utf-8"?>
<ds:datastoreItem xmlns:ds="http://schemas.openxmlformats.org/officeDocument/2006/customXml" ds:itemID="{361AE885-6FD6-4219-8A95-802A63B7A49F}"/>
</file>

<file path=docProps/app.xml><?xml version="1.0" encoding="utf-8"?>
<Properties xmlns="http://schemas.openxmlformats.org/officeDocument/2006/extended-properties" xmlns:vt="http://schemas.openxmlformats.org/officeDocument/2006/docPropsVTypes">
  <Template>Office Theme</Template>
  <TotalTime>4</TotalTime>
  <Words>3750</Words>
  <Application>Microsoft Office PowerPoint</Application>
  <PresentationFormat>On-screen Show (4:3)</PresentationFormat>
  <Paragraphs>310</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MS PGothic</vt:lpstr>
      <vt:lpstr>Arial</vt:lpstr>
      <vt:lpstr>Calibri</vt:lpstr>
      <vt:lpstr>Wingdings</vt:lpstr>
      <vt:lpstr>1_Office Theme</vt:lpstr>
      <vt:lpstr>Categories and Concepts</vt:lpstr>
      <vt:lpstr>Learning Objectives</vt:lpstr>
      <vt:lpstr>Warm Up: What is this?</vt:lpstr>
      <vt:lpstr>Overview</vt:lpstr>
      <vt:lpstr>What is a Category?</vt:lpstr>
      <vt:lpstr>What is a Concept?</vt:lpstr>
      <vt:lpstr>Overview</vt:lpstr>
      <vt:lpstr>Fuzzy Categories Activity</vt:lpstr>
      <vt:lpstr>Fuzzy Categories Activity</vt:lpstr>
      <vt:lpstr>Fuzzy Categories</vt:lpstr>
      <vt:lpstr>Overview</vt:lpstr>
      <vt:lpstr>Source Typicality</vt:lpstr>
      <vt:lpstr>Overview</vt:lpstr>
      <vt:lpstr>Categorical Hierarchies</vt:lpstr>
      <vt:lpstr>Overview</vt:lpstr>
      <vt:lpstr>Theories of Concept Representation</vt:lpstr>
      <vt:lpstr>Stop, Think, Discuss</vt:lpstr>
      <vt:lpstr>Overview</vt:lpstr>
      <vt:lpstr>Knowledge</vt:lpstr>
      <vt:lpstr>CAT: Student Generated Test Questions</vt:lpstr>
      <vt:lpstr>Photo Attribution</vt:lpstr>
      <vt:lpstr>Photo Attribution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Categories and Concepts</dc:title>
  <dc:creator>Noba Psychology</dc:creator>
  <cp:lastModifiedBy>Nadia Lyubchik</cp:lastModifiedBy>
  <cp:revision>2</cp:revision>
  <dcterms:created xsi:type="dcterms:W3CDTF">2016-10-06T18:28:44Z</dcterms:created>
  <dcterms:modified xsi:type="dcterms:W3CDTF">2016-10-06T23:03:44Z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0x010100C8B7C01A907CDC4C97236A2106A1EF25</vt:lpwstr>
  </property>
</Properties>
</file>

<file path=docProps/thumbnail.jpeg>
</file>